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
  </p:notesMasterIdLst>
  <p:handoutMasterIdLst>
    <p:handoutMasterId r:id="rId24"/>
  </p:handoutMasterIdLst>
  <p:sldIdLst>
    <p:sldId id="531" r:id="rId3"/>
    <p:sldId id="289" r:id="rId4"/>
    <p:sldId id="292" r:id="rId6"/>
    <p:sldId id="294" r:id="rId7"/>
    <p:sldId id="298" r:id="rId8"/>
    <p:sldId id="532" r:id="rId9"/>
    <p:sldId id="561" r:id="rId10"/>
    <p:sldId id="554" r:id="rId11"/>
    <p:sldId id="555" r:id="rId12"/>
    <p:sldId id="560" r:id="rId13"/>
    <p:sldId id="556" r:id="rId14"/>
    <p:sldId id="559" r:id="rId15"/>
    <p:sldId id="557" r:id="rId16"/>
    <p:sldId id="305" r:id="rId17"/>
    <p:sldId id="550" r:id="rId18"/>
    <p:sldId id="545" r:id="rId19"/>
    <p:sldId id="303" r:id="rId20"/>
    <p:sldId id="306" r:id="rId21"/>
    <p:sldId id="307" r:id="rId22"/>
    <p:sldId id="301" r:id="rId23"/>
  </p:sldIdLst>
  <p:sldSz cx="12192000" cy="6858000"/>
  <p:notesSz cx="6858000" cy="9144000"/>
  <p:embeddedFontLst>
    <p:embeddedFont>
      <p:font typeface="Open Sans" panose="020B0606030504020204"/>
      <p:regular r:id="rId29"/>
    </p:embeddedFont>
    <p:embeddedFont>
      <p:font typeface="Calibri" panose="020F0502020204030204"/>
      <p:regular r:id="rId30"/>
    </p:embeddedFont>
    <p:embeddedFont>
      <p:font typeface="Poppins SemiBold" panose="00000500000000000000"/>
      <p:regular r:id="rId31"/>
    </p:embeddedFont>
    <p:embeddedFont>
      <p:font typeface="Aharoni" panose="02010803020104030203"/>
      <p:bold r:id="rId32"/>
    </p:embeddedFont>
    <p:embeddedFont>
      <p:font typeface="Plus Jakarta Sans"/>
      <p:regular r:id="rId33"/>
      <p:bold r:id="rId34"/>
      <p:italic r:id="rId35"/>
      <p:boldItalic r:id="rId36"/>
    </p:embeddedFont>
    <p:embeddedFont>
      <p:font typeface="Montserrat Medium" panose="00000600000000000000"/>
      <p:regular r:id="rId37"/>
      <p:italic r:id="rId38"/>
    </p:embeddedFont>
    <p:embeddedFont>
      <p:font typeface="Verdana" panose="020B0604030504040204"/>
      <p:regular r:id="rId39"/>
      <p:bold r:id="rId40"/>
      <p:italic r:id="rId41"/>
      <p:boldItalic r:id="rId42"/>
    </p:embeddedFont>
    <p:embeddedFont>
      <p:font typeface="Montserrat" panose="00000500000000000000"/>
      <p:regular r:id="rId43"/>
      <p:bold r:id="rId44"/>
      <p:italic r:id="rId45"/>
      <p:boldItalic r:id="rId46"/>
    </p:embeddedFont>
    <p:embeddedFont>
      <p:font typeface="Verdana" panose="020B0604030504040204" pitchFamily="34" charset="0"/>
      <p:regular r:id="rId47"/>
      <p:bold r:id="rId48"/>
      <p:italic r:id="rId49"/>
      <p:boldItalic r:id="rId50"/>
    </p:embeddedFont>
  </p:embeddedFontLst>
  <p:custDataLst>
    <p:tags r:id="rId5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94660"/>
  </p:normalViewPr>
  <p:slideViewPr>
    <p:cSldViewPr snapToGrid="0">
      <p:cViewPr varScale="1">
        <p:scale>
          <a:sx n="82" d="100"/>
          <a:sy n="82" d="100"/>
        </p:scale>
        <p:origin x="894" y="84"/>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1.xml"/><Relationship Id="rId50" Type="http://schemas.openxmlformats.org/officeDocument/2006/relationships/font" Target="fonts/font22.fntdata"/><Relationship Id="rId5" Type="http://schemas.openxmlformats.org/officeDocument/2006/relationships/notesMaster" Target="notesMasters/notesMaster1.xml"/><Relationship Id="rId49" Type="http://schemas.openxmlformats.org/officeDocument/2006/relationships/font" Target="fonts/font21.fntdata"/><Relationship Id="rId48" Type="http://schemas.openxmlformats.org/officeDocument/2006/relationships/font" Target="fonts/font20.fntdata"/><Relationship Id="rId47" Type="http://schemas.openxmlformats.org/officeDocument/2006/relationships/font" Target="fonts/font19.fntdata"/><Relationship Id="rId46" Type="http://schemas.openxmlformats.org/officeDocument/2006/relationships/font" Target="fonts/font18.fntdata"/><Relationship Id="rId45" Type="http://schemas.openxmlformats.org/officeDocument/2006/relationships/font" Target="fonts/font17.fntdata"/><Relationship Id="rId44" Type="http://schemas.openxmlformats.org/officeDocument/2006/relationships/font" Target="fonts/font16.fntdata"/><Relationship Id="rId43" Type="http://schemas.openxmlformats.org/officeDocument/2006/relationships/font" Target="fonts/font15.fntdata"/><Relationship Id="rId42" Type="http://schemas.openxmlformats.org/officeDocument/2006/relationships/font" Target="fonts/font14.fntdata"/><Relationship Id="rId41" Type="http://schemas.openxmlformats.org/officeDocument/2006/relationships/font" Target="fonts/font13.fntdata"/><Relationship Id="rId40" Type="http://schemas.openxmlformats.org/officeDocument/2006/relationships/font" Target="fonts/font12.fntdata"/><Relationship Id="rId4" Type="http://schemas.openxmlformats.org/officeDocument/2006/relationships/slide" Target="slides/slide2.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panose="00000500000000000000"/>
              <a:buNone/>
              <a:defRPr sz="2400" b="0" i="0" u="none" strike="noStrike" cap="none">
                <a:solidFill>
                  <a:srgbClr val="037692"/>
                </a:solidFill>
                <a:latin typeface="Poppins SemiBold" panose="00000500000000000000"/>
                <a:ea typeface="Poppins SemiBold" panose="00000500000000000000"/>
                <a:cs typeface="Poppins SemiBold" panose="00000500000000000000"/>
                <a:sym typeface="Poppins SemiBold"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9" name="Google Shape;29;g2f68141a545_0_445"/>
          <p:cNvPicPr preferRelativeResize="0"/>
          <p:nvPr/>
        </p:nvPicPr>
        <p:blipFill rotWithShape="1">
          <a:blip r:embed="rId2"/>
          <a:srcRect/>
          <a:stretch>
            <a:fill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srcRect/>
          <a:stretch>
            <a:fill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panose="020B0604020202020204"/>
              <a:buChar char="●"/>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914400" marR="0" lvl="1"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panose="020F0502020204030204"/>
              <a:buChar char="●"/>
              <a:defRPr sz="60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panose="020B0606030504020204"/>
              <a:buNone/>
            </a:pPr>
            <a:r>
              <a:rPr lang="en-US"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rPr>
              <a:t>Dept EECE, GST Bengaluru</a:t>
            </a:r>
            <a:endParaRPr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endParaRPr>
          </a:p>
        </p:txBody>
      </p:sp>
      <p:pic>
        <p:nvPicPr>
          <p:cNvPr id="11" name="Google Shape;11;p64"/>
          <p:cNvPicPr preferRelativeResize="0"/>
          <p:nvPr userDrawn="1"/>
        </p:nvPicPr>
        <p:blipFill rotWithShape="1">
          <a:blip r:embed="rId10"/>
          <a:srcRect/>
          <a:stretch>
            <a:fill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2.pn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hyperlink" Target="https://github.com/yashgupta26/Dual-Port-RAM" TargetMode="External"/><Relationship Id="rId3" Type="http://schemas.openxmlformats.org/officeDocument/2006/relationships/hyperlink" Target="https://github.com/KennethWilke/sv-dpram" TargetMode="External"/><Relationship Id="rId2" Type="http://schemas.openxmlformats.org/officeDocument/2006/relationships/hyperlink" Target="https://www.infineon.com/dgdl/Infineon-AN70118_Understanding_Asynchronous_Dual-Port_RAMs-ApplicationNotes-v01_00-EN.pdf?fileId=8ac78c8c7d718a49017d71bacdd0083c&amp;utm_campaign=202110_globe_en_all_integration-application_note&amp;utm_medium=referral&amp;utm_source=cha" TargetMode="External"/><Relationship Id="rId1" Type="http://schemas.openxmlformats.org/officeDocument/2006/relationships/hyperlink" Target="https://repository.rit.edu/cgi/viewcontent.cgi?article=10948&amp;context=theses&amp;utm_source=chatgpt.com"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5" name="Google Shape;87;p1"/>
          <p:cNvPicPr preferRelativeResize="0"/>
          <p:nvPr/>
        </p:nvPicPr>
        <p:blipFill rotWithShape="1">
          <a:blip r:embed="rId1">
            <a:alphaModFix amt="20000"/>
          </a:blip>
          <a:srcRect l="1514" r="2310" b="19493"/>
          <a:stretch>
            <a:fillRect/>
          </a:stretch>
        </p:blipFill>
        <p:spPr>
          <a:xfrm>
            <a:off x="8290" y="7409"/>
            <a:ext cx="12193235" cy="6734914"/>
          </a:xfrm>
          <a:prstGeom prst="rect">
            <a:avLst/>
          </a:prstGeom>
          <a:noFill/>
          <a:ln>
            <a:noFill/>
          </a:ln>
        </p:spPr>
      </p:pic>
      <p:sp>
        <p:nvSpPr>
          <p:cNvPr id="6" name="Google Shape;88;p1"/>
          <p:cNvSpPr txBox="1"/>
          <p:nvPr/>
        </p:nvSpPr>
        <p:spPr>
          <a:xfrm>
            <a:off x="2904067" y="283517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GITAM (Deemed-to-be) University</a:t>
            </a:r>
            <a:endParaRPr lang="en-US" sz="2800" dirty="0"/>
          </a:p>
        </p:txBody>
      </p:sp>
      <p:sp>
        <p:nvSpPr>
          <p:cNvPr id="11"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www.gitam.edu</a:t>
            </a:r>
            <a:endParaRPr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endParaRPr>
          </a:p>
        </p:txBody>
      </p:sp>
      <p:grpSp>
        <p:nvGrpSpPr>
          <p:cNvPr id="12" name="Google Shape;94;p1"/>
          <p:cNvGrpSpPr/>
          <p:nvPr/>
        </p:nvGrpSpPr>
        <p:grpSpPr>
          <a:xfrm rot="2700000">
            <a:off x="5984712" y="5183993"/>
            <a:ext cx="231043" cy="225933"/>
            <a:chOff x="11087593" y="13905"/>
            <a:chExt cx="1085533" cy="1061509"/>
          </a:xfrm>
        </p:grpSpPr>
        <p:sp>
          <p:nvSpPr>
            <p:cNvPr id="13"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6"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Department of Electrical Electronics and Communication Engineering</a:t>
            </a: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7"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111;p1"/>
          <p:cNvSpPr/>
          <p:nvPr/>
        </p:nvSpPr>
        <p:spPr>
          <a:xfrm>
            <a:off x="66675" y="4504690"/>
            <a:ext cx="3406775" cy="95186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Team: </a:t>
            </a:r>
            <a:endPar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     </a:t>
            </a:r>
            <a:r>
              <a:rPr lang="en-US" sz="1400"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N Keerthi(BU21EECE0100410)</a:t>
            </a:r>
            <a:endParaRPr lang="en-US" sz="1400"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marL="0" indent="0" algn="ctr">
              <a:buSzPts val="1400"/>
              <a:buFont typeface="Arial" panose="020B0604020202020204" pitchFamily="34" charset="0"/>
              <a:buNone/>
            </a:pPr>
            <a:r>
              <a:rPr lang="en-US" sz="1400" i="0" u="none" strike="noStrike" cap="none" dirty="0">
                <a:solidFill>
                  <a:schemeClr val="dk1"/>
                </a:solidFill>
                <a:latin typeface="Arial" panose="020B0604020202020204"/>
                <a:ea typeface="Arial" panose="020B0604020202020204"/>
                <a:cs typeface="Arial" panose="020B0604020202020204"/>
                <a:sym typeface="Arial" panose="020B0604020202020204"/>
              </a:rPr>
              <a:t>C SanthiPriya(BU21EECE0100367)</a:t>
            </a:r>
            <a:endParaRPr lang="en-US" sz="140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indent="0" algn="ctr">
              <a:buSzPts val="1400"/>
              <a:buFont typeface="Arial" panose="020B0604020202020204" pitchFamily="34" charset="0"/>
              <a:buNone/>
            </a:pPr>
            <a:r>
              <a:rPr lang="en-US" dirty="0">
                <a:solidFill>
                  <a:schemeClr val="dk1"/>
                </a:solidFill>
                <a:latin typeface="Montserrat Medium" panose="00000600000000000000"/>
                <a:sym typeface="Montserrat Medium" panose="00000600000000000000"/>
              </a:rPr>
              <a:t>Pranitha M(BU21EECE0100336</a:t>
            </a:r>
            <a:r>
              <a:rPr lang="en-US" b="1" dirty="0">
                <a:solidFill>
                  <a:schemeClr val="dk1"/>
                </a:solidFill>
                <a:latin typeface="Montserrat Medium" panose="00000600000000000000"/>
                <a:sym typeface="Montserrat Medium" panose="00000600000000000000"/>
              </a:rPr>
              <a:t>)</a:t>
            </a:r>
            <a:endParaRPr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0" name="Google Shape;111;p1"/>
          <p:cNvSpPr/>
          <p:nvPr/>
        </p:nvSpPr>
        <p:spPr>
          <a:xfrm>
            <a:off x="8943340" y="4425315"/>
            <a:ext cx="3248660" cy="95186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Mento</a:t>
            </a: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r: </a:t>
            </a:r>
            <a:endPar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0" marR="0" lvl="0" indent="0" algn="ctr" rtl="0">
              <a:lnSpc>
                <a:spcPct val="100000"/>
              </a:lnSpc>
              <a:spcBef>
                <a:spcPts val="0"/>
              </a:spcBef>
              <a:spcAft>
                <a:spcPts val="0"/>
              </a:spcAft>
              <a:buClr>
                <a:srgbClr val="000000"/>
              </a:buClr>
              <a:buSzPts val="1400"/>
              <a:buFont typeface="Arial" panose="020B0604020202020204" pitchFamily="34" charset="0"/>
              <a:buNone/>
            </a:pPr>
            <a:r>
              <a:rPr lang="en-US" sz="1400"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Dr.Arun Kumar Manoharan </a:t>
            </a:r>
            <a:endParaRPr lang="en-US" sz="1400"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marL="0" marR="0" lvl="0" indent="0" rtl="0">
              <a:lnSpc>
                <a:spcPct val="100000"/>
              </a:lnSpc>
              <a:spcBef>
                <a:spcPts val="0"/>
              </a:spcBef>
              <a:spcAft>
                <a:spcPts val="0"/>
              </a:spcAft>
              <a:buClr>
                <a:srgbClr val="000000"/>
              </a:buClr>
              <a:buSzPts val="1400"/>
              <a:buFont typeface="Arial" panose="020B0604020202020204"/>
              <a:buNone/>
            </a:pPr>
            <a:r>
              <a:rPr lang="en-US" sz="1400"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In-charge: </a:t>
            </a:r>
            <a:endParaRPr lang="en-US" sz="1400"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0" marR="0" lvl="0" indent="0" rtl="0">
              <a:lnSpc>
                <a:spcPct val="100000"/>
              </a:lnSpc>
              <a:spcBef>
                <a:spcPts val="0"/>
              </a:spcBef>
              <a:spcAft>
                <a:spcPts val="0"/>
              </a:spcAft>
              <a:buClr>
                <a:srgbClr val="000000"/>
              </a:buClr>
              <a:buSzPts val="1400"/>
              <a:buFont typeface="Arial" panose="020B0604020202020204"/>
              <a:buNone/>
            </a:pPr>
            <a:r>
              <a:rPr lang="en-US" sz="1400"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       </a:t>
            </a:r>
            <a:r>
              <a:rPr lang="en-US" sz="1400" i="0" u="none" strike="noStrike" cap="none" dirty="0">
                <a:solidFill>
                  <a:schemeClr val="dk1"/>
                </a:solidFill>
                <a:latin typeface="Arial" panose="020B0604020202020204"/>
                <a:ea typeface="Arial" panose="020B0604020202020204"/>
                <a:cs typeface="Arial" panose="020B0604020202020204"/>
                <a:sym typeface="Arial" panose="020B0604020202020204"/>
              </a:rPr>
              <a:t>Dr. Ambar Bajpa</a:t>
            </a:r>
            <a:r>
              <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rPr>
              <a:t>i</a:t>
            </a: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21" name="Google Shape;67;p1"/>
          <p:cNvPicPr preferRelativeResize="0"/>
          <p:nvPr/>
        </p:nvPicPr>
        <p:blipFill rotWithShape="1">
          <a:blip r:embed="rId2"/>
          <a:srcRect/>
          <a:stretch>
            <a:fillRect/>
          </a:stretch>
        </p:blipFill>
        <p:spPr>
          <a:xfrm>
            <a:off x="4601352" y="1574217"/>
            <a:ext cx="2674631" cy="1245671"/>
          </a:xfrm>
          <a:prstGeom prst="rect">
            <a:avLst/>
          </a:prstGeom>
          <a:noFill/>
          <a:ln>
            <a:noFill/>
          </a:ln>
        </p:spPr>
      </p:pic>
      <p:sp>
        <p:nvSpPr>
          <p:cNvPr id="22" name="Google Shape;88;p1"/>
          <p:cNvSpPr txBox="1"/>
          <p:nvPr/>
        </p:nvSpPr>
        <p:spPr>
          <a:xfrm>
            <a:off x="3402330" y="264160"/>
            <a:ext cx="5754370" cy="6438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en-US" sz="1800" b="1" dirty="0"/>
              <a:t>Dual Port RAM Implementation on FPGA with verilog and system verilog - Driven Testbenches</a:t>
            </a:r>
            <a:endParaRPr lang="en-US" altLang="en-US" sz="1800" b="1" dirty="0"/>
          </a:p>
        </p:txBody>
      </p:sp>
      <p:sp>
        <p:nvSpPr>
          <p:cNvPr id="23" name="Google Shape;88;p1"/>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Mid-Review 1/2/3</a:t>
            </a:r>
            <a:endParaRPr lang="en-US" sz="2000" dirty="0"/>
          </a:p>
        </p:txBody>
      </p:sp>
      <p:sp>
        <p:nvSpPr>
          <p:cNvPr id="25" name="Google Shape;120;p76"/>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AY 2021-25 </a:t>
            </a:r>
            <a:endParaRPr sz="9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20;p76"/>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Major Project</a:t>
            </a:r>
            <a:endPar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endParaRPr>
          </a:p>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Project ID: V16</a:t>
            </a:r>
            <a:endPar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dirty="0"/>
          </a:p>
        </p:txBody>
      </p:sp>
      <p:sp>
        <p:nvSpPr>
          <p:cNvPr id="4" name="Text Box 3"/>
          <p:cNvSpPr txBox="1"/>
          <p:nvPr/>
        </p:nvSpPr>
        <p:spPr>
          <a:xfrm>
            <a:off x="4669790" y="485775"/>
            <a:ext cx="3988435" cy="368300"/>
          </a:xfrm>
          <a:prstGeom prst="rect">
            <a:avLst/>
          </a:prstGeom>
          <a:noFill/>
        </p:spPr>
        <p:txBody>
          <a:bodyPr wrap="square" rtlCol="0">
            <a:spAutoFit/>
          </a:bodyPr>
          <a:lstStyle/>
          <a:p>
            <a:r>
              <a:rPr lang="en-US" sz="1800" b="1"/>
              <a:t>DUAL PORT RAM</a:t>
            </a:r>
            <a:endParaRPr lang="en-US" sz="1800" b="1"/>
          </a:p>
        </p:txBody>
      </p:sp>
      <p:sp>
        <p:nvSpPr>
          <p:cNvPr id="7" name="Text Box 6"/>
          <p:cNvSpPr txBox="1"/>
          <p:nvPr/>
        </p:nvSpPr>
        <p:spPr>
          <a:xfrm>
            <a:off x="458470" y="1225550"/>
            <a:ext cx="11128375" cy="2799715"/>
          </a:xfrm>
          <a:prstGeom prst="rect">
            <a:avLst/>
          </a:prstGeom>
          <a:noFill/>
        </p:spPr>
        <p:txBody>
          <a:bodyPr wrap="square" rtlCol="0">
            <a:spAutoFit/>
          </a:bodyPr>
          <a:lstStyle/>
          <a:p>
            <a:r>
              <a:rPr lang="en-US" sz="1600" dirty="0">
                <a:ea typeface="+mn-lt"/>
                <a:cs typeface="+mn-lt"/>
                <a:sym typeface="+mn-ea"/>
              </a:rPr>
              <a:t>Dual-Port RAM is a type of memory that allows two different data ports to access the memory simultaneously, unlike standard single-port RAM, which can only handle one read or write operation at a time. Dual-Port RAM is commonly used in systems that require high-speed and simultaneous access to memory, such as in networking devices, video processing, and multi-core processors.</a:t>
            </a:r>
            <a:endParaRPr lang="en-US" sz="1600" dirty="0">
              <a:ea typeface="+mn-lt"/>
              <a:cs typeface="+mn-lt"/>
            </a:endParaRPr>
          </a:p>
          <a:p>
            <a:r>
              <a:rPr lang="en-US" sz="1600" b="1" dirty="0">
                <a:sym typeface="+mn-ea"/>
              </a:rPr>
              <a:t>Working Principle of Dual-Port RAM:</a:t>
            </a:r>
            <a:endParaRPr lang="en-US" sz="1600" dirty="0"/>
          </a:p>
          <a:p>
            <a:pPr marL="285750" indent="-285750">
              <a:buFont typeface="Arial" panose="020B0604020202020204"/>
              <a:buChar char="•"/>
            </a:pPr>
            <a:r>
              <a:rPr lang="en-US" sz="1600" b="1" dirty="0">
                <a:ea typeface="+mn-lt"/>
                <a:cs typeface="+mn-lt"/>
                <a:sym typeface="+mn-ea"/>
              </a:rPr>
              <a:t>Two Access Ports</a:t>
            </a:r>
            <a:r>
              <a:rPr lang="en-US" sz="1600" dirty="0">
                <a:ea typeface="+mn-lt"/>
                <a:cs typeface="+mn-lt"/>
                <a:sym typeface="+mn-ea"/>
              </a:rPr>
              <a:t>: Dual-Port RAM has two separate access ports, each with its own address, data, and control lines. These ports can operate independently, allowing simultaneous memory access.</a:t>
            </a:r>
            <a:endParaRPr lang="en-US" sz="1600" dirty="0"/>
          </a:p>
          <a:p>
            <a:pPr marL="285750" indent="-285750">
              <a:buFont typeface="Arial" panose="020B0604020202020204"/>
              <a:buChar char="•"/>
            </a:pPr>
            <a:r>
              <a:rPr lang="en-US" sz="1600" b="1" dirty="0">
                <a:ea typeface="+mn-lt"/>
                <a:cs typeface="+mn-lt"/>
                <a:sym typeface="+mn-ea"/>
              </a:rPr>
              <a:t>Simultaneous Read/Write</a:t>
            </a:r>
            <a:r>
              <a:rPr lang="en-US" sz="1600" dirty="0">
                <a:ea typeface="+mn-lt"/>
                <a:cs typeface="+mn-lt"/>
                <a:sym typeface="+mn-ea"/>
              </a:rPr>
              <a:t>: Both ports can perform read and write operations at the same time, but typically not to the same memory location unless arbitration or collision detection mechanisms are in place to handle conflicts.</a:t>
            </a:r>
            <a:endParaRPr lang="en-US" sz="1600" dirty="0"/>
          </a:p>
          <a:p>
            <a:pPr marL="285750" indent="-285750">
              <a:buFont typeface="Arial" panose="020B0604020202020204"/>
              <a:buChar char="•"/>
            </a:pPr>
            <a:r>
              <a:rPr lang="en-US" sz="1600" b="1" dirty="0">
                <a:ea typeface="+mn-lt"/>
                <a:cs typeface="+mn-lt"/>
                <a:sym typeface="+mn-ea"/>
              </a:rPr>
              <a:t>Synchronous or Asynchronous Operation</a:t>
            </a:r>
            <a:r>
              <a:rPr lang="en-US" sz="1600" dirty="0">
                <a:ea typeface="+mn-lt"/>
                <a:cs typeface="+mn-lt"/>
                <a:sym typeface="+mn-ea"/>
              </a:rPr>
              <a:t>: Depending on the type of Dual-Port RAM, the access to memory can either be synchronized with a clock signal (synchronous) or operate without clock dependency (asynchronous).</a:t>
            </a:r>
            <a:endParaRPr lang="en-US" sz="1600" dirty="0"/>
          </a:p>
        </p:txBody>
      </p:sp>
      <p:pic>
        <p:nvPicPr>
          <p:cNvPr id="8" name="Picture 7"/>
          <p:cNvPicPr/>
          <p:nvPr/>
        </p:nvPicPr>
        <p:blipFill>
          <a:blip r:embed="rId1"/>
          <a:stretch>
            <a:fillRect/>
          </a:stretch>
        </p:blipFill>
        <p:spPr>
          <a:xfrm>
            <a:off x="2568575" y="4025265"/>
            <a:ext cx="3309620" cy="2088515"/>
          </a:xfrm>
          <a:prstGeom prst="rect">
            <a:avLst/>
          </a:prstGeom>
        </p:spPr>
      </p:pic>
      <p:pic>
        <p:nvPicPr>
          <p:cNvPr id="9" name="Picture 8"/>
          <p:cNvPicPr/>
          <p:nvPr/>
        </p:nvPicPr>
        <p:blipFill>
          <a:blip r:embed="rId2"/>
          <a:stretch>
            <a:fillRect/>
          </a:stretch>
        </p:blipFill>
        <p:spPr>
          <a:xfrm>
            <a:off x="6579870" y="4327525"/>
            <a:ext cx="2943225" cy="170751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3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a:t>
            </a:r>
            <a:r>
              <a:rPr lang="en-US" altLang="en-IN" b="1" dirty="0">
                <a:latin typeface="Verdana" panose="020B0604030504040204" pitchFamily="34" charset="0"/>
                <a:ea typeface="Verdana" panose="020B0604030504040204" pitchFamily="34" charset="0"/>
              </a:rPr>
              <a:t>(Verilog)</a:t>
            </a:r>
            <a:r>
              <a:rPr lang="en-IN" b="1" dirty="0">
                <a:latin typeface="Verdana" panose="020B0604030504040204" pitchFamily="34" charset="0"/>
                <a:ea typeface="Verdana" panose="020B0604030504040204" pitchFamily="34" charset="0"/>
              </a:rPr>
              <a:t> + Validation against the use cases and test cases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IN" b="1" dirty="0">
                <a:latin typeface="Verdana" panose="020B0604030504040204" pitchFamily="34" charset="0"/>
                <a:ea typeface="Verdana" panose="020B0604030504040204" pitchFamily="34" charset="0"/>
              </a:rPr>
              <a:t>DRAM waveform</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IN" sz="1200" b="1" dirty="0">
                <a:latin typeface="Verdana" panose="020B0604030504040204" pitchFamily="34" charset="0"/>
                <a:ea typeface="Verdana" panose="020B0604030504040204" pitchFamily="34" charset="0"/>
              </a:rPr>
              <a:t>                                                  </a:t>
            </a:r>
            <a:endParaRPr lang="en-IN" sz="12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200" b="1" dirty="0">
              <a:latin typeface="Verdana" panose="020B0604030504040204" pitchFamily="34" charset="0"/>
              <a:ea typeface="Verdana" panose="020B0604030504040204" pitchFamily="34" charset="0"/>
            </a:endParaRPr>
          </a:p>
        </p:txBody>
      </p:sp>
      <p:pic>
        <p:nvPicPr>
          <p:cNvPr id="7" name="Picture 6"/>
          <p:cNvPicPr>
            <a:picLocks noChangeAspect="1"/>
          </p:cNvPicPr>
          <p:nvPr/>
        </p:nvPicPr>
        <p:blipFill>
          <a:blip r:embed="rId1"/>
          <a:stretch>
            <a:fillRect/>
          </a:stretch>
        </p:blipFill>
        <p:spPr>
          <a:xfrm>
            <a:off x="2536190" y="1431925"/>
            <a:ext cx="6565265" cy="1884045"/>
          </a:xfrm>
          <a:prstGeom prst="rect">
            <a:avLst/>
          </a:prstGeom>
        </p:spPr>
      </p:pic>
      <p:pic>
        <p:nvPicPr>
          <p:cNvPr id="11" name="Picture 3" descr="{588456EE-3C1E-4304-A2CA-52945E1372DC}"/>
          <p:cNvPicPr>
            <a:picLocks noChangeAspect="1"/>
          </p:cNvPicPr>
          <p:nvPr/>
        </p:nvPicPr>
        <p:blipFill>
          <a:blip r:embed="rId2"/>
          <a:srcRect r="32736" b="53481"/>
          <a:stretch>
            <a:fillRect/>
          </a:stretch>
        </p:blipFill>
        <p:spPr>
          <a:xfrm>
            <a:off x="2693035" y="3609340"/>
            <a:ext cx="7399020" cy="2590165"/>
          </a:xfrm>
          <a:prstGeom prst="rect">
            <a:avLst/>
          </a:prstGeom>
        </p:spPr>
      </p:pic>
      <p:sp>
        <p:nvSpPr>
          <p:cNvPr id="15" name="Text Box 14"/>
          <p:cNvSpPr txBox="1"/>
          <p:nvPr/>
        </p:nvSpPr>
        <p:spPr>
          <a:xfrm>
            <a:off x="491490" y="3607435"/>
            <a:ext cx="1668145" cy="521970"/>
          </a:xfrm>
          <a:prstGeom prst="rect">
            <a:avLst/>
          </a:prstGeom>
          <a:noFill/>
        </p:spPr>
        <p:txBody>
          <a:bodyPr wrap="square" rtlCol="0">
            <a:spAutoFit/>
          </a:bodyPr>
          <a:p>
            <a:r>
              <a:rPr lang="en-US" b="1"/>
              <a:t>DualPort RAM waveform</a:t>
            </a:r>
            <a:endParaRPr 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3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IN" sz="1200" b="1" dirty="0">
                <a:latin typeface="Verdana" panose="020B0604030504040204" pitchFamily="34" charset="0"/>
                <a:ea typeface="Verdana" panose="020B0604030504040204" pitchFamily="34" charset="0"/>
              </a:rPr>
              <a:t>   </a:t>
            </a:r>
            <a:r>
              <a:rPr lang="en-US" altLang="en-IN" b="1" dirty="0">
                <a:latin typeface="Verdana" panose="020B0604030504040204" pitchFamily="34" charset="0"/>
                <a:ea typeface="Verdana" panose="020B0604030504040204" pitchFamily="34" charset="0"/>
              </a:rPr>
              <a:t>Dual Port RAM Verilog code                                Testbench code   </a:t>
            </a: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p:txBody>
      </p:sp>
      <p:pic>
        <p:nvPicPr>
          <p:cNvPr id="11" name="Picture 11" descr="{2DABD144-4E7E-4F6B-A7AC-DDCFD0CE0BC0}"/>
          <p:cNvPicPr>
            <a:picLocks noChangeAspect="1"/>
          </p:cNvPicPr>
          <p:nvPr/>
        </p:nvPicPr>
        <p:blipFill>
          <a:blip r:embed="rId1"/>
          <a:stretch>
            <a:fillRect/>
          </a:stretch>
        </p:blipFill>
        <p:spPr>
          <a:xfrm>
            <a:off x="8550275" y="1848485"/>
            <a:ext cx="2386965" cy="3521710"/>
          </a:xfrm>
          <a:prstGeom prst="rect">
            <a:avLst/>
          </a:prstGeom>
        </p:spPr>
      </p:pic>
      <p:pic>
        <p:nvPicPr>
          <p:cNvPr id="10" name="Picture 10" descr="{D8D6EF9B-22FC-4515-ABCD-A99EAE2E58E1}"/>
          <p:cNvPicPr>
            <a:picLocks noChangeAspect="1"/>
          </p:cNvPicPr>
          <p:nvPr/>
        </p:nvPicPr>
        <p:blipFill>
          <a:blip r:embed="rId2"/>
          <a:stretch>
            <a:fillRect/>
          </a:stretch>
        </p:blipFill>
        <p:spPr>
          <a:xfrm>
            <a:off x="5257165" y="1848485"/>
            <a:ext cx="2734945" cy="3888740"/>
          </a:xfrm>
          <a:prstGeom prst="rect">
            <a:avLst/>
          </a:prstGeom>
        </p:spPr>
      </p:pic>
      <p:pic>
        <p:nvPicPr>
          <p:cNvPr id="7" name="Picture 7" descr="{B877BC15-4E11-40F8-A4CF-27C155257935}"/>
          <p:cNvPicPr>
            <a:picLocks noChangeAspect="1"/>
          </p:cNvPicPr>
          <p:nvPr/>
        </p:nvPicPr>
        <p:blipFill>
          <a:blip r:embed="rId3"/>
          <a:stretch>
            <a:fillRect/>
          </a:stretch>
        </p:blipFill>
        <p:spPr>
          <a:xfrm>
            <a:off x="1000125" y="1870710"/>
            <a:ext cx="3627755" cy="36150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3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a:t>
            </a:r>
            <a:r>
              <a:rPr lang="en-US" altLang="en-IN" b="1" dirty="0">
                <a:latin typeface="Verdana" panose="020B0604030504040204" pitchFamily="34" charset="0"/>
                <a:ea typeface="Verdana" panose="020B0604030504040204" pitchFamily="34" charset="0"/>
              </a:rPr>
              <a:t>Hardware FPGA Implementation(Verilog)</a:t>
            </a:r>
            <a:r>
              <a:rPr lang="en-IN" b="1" dirty="0">
                <a:latin typeface="Verdana" panose="020B0604030504040204" pitchFamily="34" charset="0"/>
                <a:ea typeface="Verdana" panose="020B0604030504040204" pitchFamily="34" charset="0"/>
              </a:rPr>
              <a:t>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IN" sz="1200" b="1" dirty="0">
                <a:latin typeface="Verdana" panose="020B0604030504040204" pitchFamily="34" charset="0"/>
                <a:ea typeface="Verdana" panose="020B0604030504040204" pitchFamily="34" charset="0"/>
              </a:rPr>
              <a:t>                                                  </a:t>
            </a:r>
            <a:endParaRPr lang="en-IN" sz="12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200" b="1" dirty="0">
              <a:latin typeface="Verdana" panose="020B0604030504040204" pitchFamily="34" charset="0"/>
              <a:ea typeface="Verdana" panose="020B0604030504040204" pitchFamily="34" charset="0"/>
            </a:endParaRPr>
          </a:p>
        </p:txBody>
      </p:sp>
      <p:pic>
        <p:nvPicPr>
          <p:cNvPr id="14" name="Picture 14" descr="WhatsApp Image 2025-03-12 at 2.29.44 PM"/>
          <p:cNvPicPr>
            <a:picLocks noChangeAspect="1"/>
          </p:cNvPicPr>
          <p:nvPr/>
        </p:nvPicPr>
        <p:blipFill>
          <a:blip r:embed="rId1"/>
          <a:stretch>
            <a:fillRect/>
          </a:stretch>
        </p:blipFill>
        <p:spPr>
          <a:xfrm>
            <a:off x="7158990" y="1995805"/>
            <a:ext cx="3868420" cy="3575050"/>
          </a:xfrm>
          <a:prstGeom prst="rect">
            <a:avLst/>
          </a:prstGeom>
        </p:spPr>
      </p:pic>
      <p:pic>
        <p:nvPicPr>
          <p:cNvPr id="2" name="Picture 1"/>
          <p:cNvPicPr>
            <a:picLocks noChangeAspect="1"/>
          </p:cNvPicPr>
          <p:nvPr/>
        </p:nvPicPr>
        <p:blipFill>
          <a:blip r:embed="rId2"/>
          <a:stretch>
            <a:fillRect/>
          </a:stretch>
        </p:blipFill>
        <p:spPr>
          <a:xfrm>
            <a:off x="834390" y="1995805"/>
            <a:ext cx="5209540" cy="3486785"/>
          </a:xfrm>
          <a:prstGeom prst="rect">
            <a:avLst/>
          </a:prstGeom>
        </p:spPr>
      </p:pic>
      <p:sp>
        <p:nvSpPr>
          <p:cNvPr id="6" name="Text Box 5"/>
          <p:cNvSpPr txBox="1"/>
          <p:nvPr/>
        </p:nvSpPr>
        <p:spPr>
          <a:xfrm>
            <a:off x="1265555" y="1341755"/>
            <a:ext cx="2616835" cy="306705"/>
          </a:xfrm>
          <a:prstGeom prst="rect">
            <a:avLst/>
          </a:prstGeom>
          <a:noFill/>
        </p:spPr>
        <p:txBody>
          <a:bodyPr wrap="square" rtlCol="0">
            <a:spAutoFit/>
          </a:bodyPr>
          <a:p>
            <a:r>
              <a:rPr lang="en-US" b="1"/>
              <a:t>RAM </a:t>
            </a:r>
            <a:endParaRPr lang="en-US" b="1"/>
          </a:p>
        </p:txBody>
      </p:sp>
      <p:sp>
        <p:nvSpPr>
          <p:cNvPr id="7" name="Text Box 6"/>
          <p:cNvSpPr txBox="1"/>
          <p:nvPr/>
        </p:nvSpPr>
        <p:spPr>
          <a:xfrm>
            <a:off x="7267575" y="1419860"/>
            <a:ext cx="2792095" cy="306705"/>
          </a:xfrm>
          <a:prstGeom prst="rect">
            <a:avLst/>
          </a:prstGeom>
          <a:noFill/>
        </p:spPr>
        <p:txBody>
          <a:bodyPr wrap="square" rtlCol="0">
            <a:spAutoFit/>
          </a:bodyPr>
          <a:p>
            <a:r>
              <a:rPr lang="en-US" b="1"/>
              <a:t>DualPort RAM </a:t>
            </a:r>
            <a:endParaRPr lang="en-US"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Iterarion 1</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a:t>
            </a:r>
            <a:r>
              <a:rPr lang="en-US" altLang="en-IN" b="1" dirty="0">
                <a:latin typeface="Verdana" panose="020B0604030504040204" pitchFamily="34" charset="0"/>
                <a:ea typeface="Verdana" panose="020B0604030504040204" pitchFamily="34" charset="0"/>
              </a:rPr>
              <a:t>(SystemVerilog)</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IN" sz="1200" b="1" dirty="0">
                <a:latin typeface="Verdana" panose="020B0604030504040204" pitchFamily="34" charset="0"/>
                <a:ea typeface="Verdana" panose="020B0604030504040204" pitchFamily="34" charset="0"/>
              </a:rPr>
              <a:t>                                                                                 RAM waveform</a:t>
            </a:r>
            <a:endParaRPr lang="en-IN" sz="12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p:cNvPicPr>
            <a:picLocks noChangeAspect="1"/>
          </p:cNvPicPr>
          <p:nvPr/>
        </p:nvPicPr>
        <p:blipFill>
          <a:blip r:embed="rId1"/>
          <a:stretch>
            <a:fillRect/>
          </a:stretch>
        </p:blipFill>
        <p:spPr>
          <a:xfrm>
            <a:off x="581660" y="1433830"/>
            <a:ext cx="9939655" cy="1995170"/>
          </a:xfrm>
          <a:prstGeom prst="rect">
            <a:avLst/>
          </a:prstGeom>
        </p:spPr>
      </p:pic>
      <p:pic>
        <p:nvPicPr>
          <p:cNvPr id="8" name="Picture 7"/>
          <p:cNvPicPr>
            <a:picLocks noChangeAspect="1"/>
          </p:cNvPicPr>
          <p:nvPr/>
        </p:nvPicPr>
        <p:blipFill>
          <a:blip r:embed="rId2"/>
          <a:stretch>
            <a:fillRect/>
          </a:stretch>
        </p:blipFill>
        <p:spPr>
          <a:xfrm>
            <a:off x="542925" y="4194175"/>
            <a:ext cx="9175750" cy="2413000"/>
          </a:xfrm>
          <a:prstGeom prst="rect">
            <a:avLst/>
          </a:prstGeom>
        </p:spPr>
      </p:pic>
      <p:sp>
        <p:nvSpPr>
          <p:cNvPr id="9" name="Text Box 8"/>
          <p:cNvSpPr txBox="1"/>
          <p:nvPr/>
        </p:nvSpPr>
        <p:spPr>
          <a:xfrm>
            <a:off x="2932430" y="3765550"/>
            <a:ext cx="4639945" cy="275590"/>
          </a:xfrm>
          <a:prstGeom prst="rect">
            <a:avLst/>
          </a:prstGeom>
          <a:noFill/>
        </p:spPr>
        <p:txBody>
          <a:bodyPr wrap="square" rtlCol="0">
            <a:spAutoFit/>
          </a:bodyPr>
          <a:p>
            <a:r>
              <a:rPr lang="en-US" sz="1200" b="1"/>
              <a:t>SRAM waveform</a:t>
            </a:r>
            <a:endParaRPr lang="en-US" sz="1200" b="1"/>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Iterarion 1</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IN" sz="1200" b="1" dirty="0">
                <a:latin typeface="Verdana" panose="020B0604030504040204" pitchFamily="34" charset="0"/>
                <a:ea typeface="Verdana" panose="020B0604030504040204" pitchFamily="34" charset="0"/>
              </a:rPr>
              <a:t>            RAM code</a:t>
            </a:r>
            <a:endParaRPr lang="en-IN" sz="12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a:blip r:embed="rId1"/>
          <a:stretch>
            <a:fillRect/>
          </a:stretch>
        </p:blipFill>
        <p:spPr>
          <a:xfrm>
            <a:off x="228600" y="1367155"/>
            <a:ext cx="2571750" cy="4743450"/>
          </a:xfrm>
          <a:prstGeom prst="rect">
            <a:avLst/>
          </a:prstGeom>
        </p:spPr>
      </p:pic>
      <p:pic>
        <p:nvPicPr>
          <p:cNvPr id="6" name="Picture Placeholder 5"/>
          <p:cNvPicPr>
            <a:picLocks noChangeAspect="1"/>
          </p:cNvPicPr>
          <p:nvPr>
            <p:ph type="pic" idx="2"/>
          </p:nvPr>
        </p:nvPicPr>
        <p:blipFill>
          <a:blip r:embed="rId2"/>
          <a:stretch>
            <a:fillRect/>
          </a:stretch>
        </p:blipFill>
        <p:spPr>
          <a:xfrm>
            <a:off x="2961005" y="1548130"/>
            <a:ext cx="3134995" cy="2477770"/>
          </a:xfrm>
          <a:prstGeom prst="rect">
            <a:avLst/>
          </a:prstGeom>
        </p:spPr>
      </p:pic>
      <p:pic>
        <p:nvPicPr>
          <p:cNvPr id="10" name="Picture 9"/>
          <p:cNvPicPr>
            <a:picLocks noChangeAspect="1"/>
          </p:cNvPicPr>
          <p:nvPr/>
        </p:nvPicPr>
        <p:blipFill>
          <a:blip r:embed="rId3"/>
          <a:stretch>
            <a:fillRect/>
          </a:stretch>
        </p:blipFill>
        <p:spPr>
          <a:xfrm>
            <a:off x="8973185" y="1399540"/>
            <a:ext cx="3111500" cy="4419600"/>
          </a:xfrm>
          <a:prstGeom prst="rect">
            <a:avLst/>
          </a:prstGeom>
        </p:spPr>
      </p:pic>
      <p:pic>
        <p:nvPicPr>
          <p:cNvPr id="11" name="Picture 10"/>
          <p:cNvPicPr>
            <a:picLocks noChangeAspect="1"/>
          </p:cNvPicPr>
          <p:nvPr/>
        </p:nvPicPr>
        <p:blipFill>
          <a:blip r:embed="rId4"/>
          <a:stretch>
            <a:fillRect/>
          </a:stretch>
        </p:blipFill>
        <p:spPr>
          <a:xfrm>
            <a:off x="4876800" y="4215130"/>
            <a:ext cx="3834130" cy="2277745"/>
          </a:xfrm>
          <a:prstGeom prst="rect">
            <a:avLst/>
          </a:prstGeom>
        </p:spPr>
      </p:pic>
      <p:sp>
        <p:nvSpPr>
          <p:cNvPr id="12" name="Text Box 11"/>
          <p:cNvSpPr txBox="1"/>
          <p:nvPr/>
        </p:nvSpPr>
        <p:spPr>
          <a:xfrm>
            <a:off x="7929245" y="981710"/>
            <a:ext cx="2110740" cy="275590"/>
          </a:xfrm>
          <a:prstGeom prst="rect">
            <a:avLst/>
          </a:prstGeom>
          <a:noFill/>
        </p:spPr>
        <p:txBody>
          <a:bodyPr wrap="square" rtlCol="0">
            <a:spAutoFit/>
          </a:bodyPr>
          <a:p>
            <a:r>
              <a:rPr lang="en-US" sz="1200" b="1"/>
              <a:t>SRAM Code</a:t>
            </a:r>
            <a:endParaRPr lang="en-US" sz="1200" b="1"/>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Iterarion 2</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IN" sz="1200" b="1" dirty="0">
                <a:latin typeface="Verdana" panose="020B0604030504040204" pitchFamily="34" charset="0"/>
                <a:ea typeface="Verdana" panose="020B0604030504040204" pitchFamily="34" charset="0"/>
              </a:rPr>
              <a:t>                                                                       DRAM wavewform</a:t>
            </a:r>
            <a:r>
              <a:rPr lang="en-IN" sz="1200" b="1" dirty="0">
                <a:latin typeface="Verdana" panose="020B0604030504040204" pitchFamily="34" charset="0"/>
                <a:ea typeface="Verdana" panose="020B0604030504040204" pitchFamily="34" charset="0"/>
              </a:rPr>
              <a:t>  </a:t>
            </a:r>
            <a:endParaRPr lang="en-IN" sz="12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p:cNvPicPr>
            <a:picLocks noChangeAspect="1"/>
          </p:cNvPicPr>
          <p:nvPr/>
        </p:nvPicPr>
        <p:blipFill>
          <a:blip r:embed="rId1"/>
          <a:stretch>
            <a:fillRect/>
          </a:stretch>
        </p:blipFill>
        <p:spPr>
          <a:xfrm>
            <a:off x="513715" y="1445260"/>
            <a:ext cx="9933940" cy="2032635"/>
          </a:xfrm>
          <a:prstGeom prst="rect">
            <a:avLst/>
          </a:prstGeom>
        </p:spPr>
      </p:pic>
      <p:pic>
        <p:nvPicPr>
          <p:cNvPr id="8" name="Picture 7"/>
          <p:cNvPicPr>
            <a:picLocks noChangeAspect="1"/>
          </p:cNvPicPr>
          <p:nvPr/>
        </p:nvPicPr>
        <p:blipFill>
          <a:blip r:embed="rId2"/>
          <a:stretch>
            <a:fillRect/>
          </a:stretch>
        </p:blipFill>
        <p:spPr>
          <a:xfrm>
            <a:off x="513715" y="4034155"/>
            <a:ext cx="8014335" cy="2588895"/>
          </a:xfrm>
          <a:prstGeom prst="rect">
            <a:avLst/>
          </a:prstGeom>
        </p:spPr>
      </p:pic>
      <p:sp>
        <p:nvSpPr>
          <p:cNvPr id="9" name="Text Box 8"/>
          <p:cNvSpPr txBox="1"/>
          <p:nvPr/>
        </p:nvSpPr>
        <p:spPr>
          <a:xfrm>
            <a:off x="3016250" y="3618230"/>
            <a:ext cx="2548890" cy="275590"/>
          </a:xfrm>
          <a:prstGeom prst="rect">
            <a:avLst/>
          </a:prstGeom>
          <a:noFill/>
        </p:spPr>
        <p:txBody>
          <a:bodyPr wrap="square" rtlCol="0">
            <a:spAutoFit/>
          </a:bodyPr>
          <a:p>
            <a:r>
              <a:rPr lang="en-US" altLang="en-IN" sz="1200" b="1" dirty="0">
                <a:latin typeface="Verdana" panose="020B0604030504040204" pitchFamily="34" charset="0"/>
                <a:ea typeface="Verdana" panose="020B0604030504040204" pitchFamily="34" charset="0"/>
                <a:sym typeface="+mn-ea"/>
              </a:rPr>
              <a:t>DualPort RAM wavewform</a:t>
            </a:r>
            <a:endParaRPr lang="en-US" sz="1200" b="1"/>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3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Validation against the use cases and test cases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sz="1200" b="1" dirty="0">
                <a:latin typeface="Verdana" panose="020B0604030504040204" pitchFamily="34" charset="0"/>
                <a:ea typeface="Verdana" panose="020B0604030504040204" pitchFamily="34" charset="0"/>
              </a:rPr>
              <a:t>DualPort RAM code                                                  </a:t>
            </a:r>
            <a:endParaRPr lang="en-IN" sz="12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200" b="1" dirty="0">
              <a:latin typeface="Verdana" panose="020B0604030504040204" pitchFamily="34" charset="0"/>
              <a:ea typeface="Verdana" panose="020B0604030504040204" pitchFamily="34" charset="0"/>
            </a:endParaRPr>
          </a:p>
        </p:txBody>
      </p:sp>
      <p:pic>
        <p:nvPicPr>
          <p:cNvPr id="9" name="Picture Placeholder 8"/>
          <p:cNvPicPr>
            <a:picLocks noChangeAspect="1"/>
          </p:cNvPicPr>
          <p:nvPr>
            <p:ph type="pic" idx="2"/>
          </p:nvPr>
        </p:nvPicPr>
        <p:blipFill>
          <a:blip r:embed="rId1"/>
          <a:stretch>
            <a:fillRect/>
          </a:stretch>
        </p:blipFill>
        <p:spPr>
          <a:xfrm>
            <a:off x="4407535" y="1695450"/>
            <a:ext cx="3131820" cy="4419600"/>
          </a:xfrm>
          <a:prstGeom prst="rect">
            <a:avLst/>
          </a:prstGeom>
        </p:spPr>
      </p:pic>
      <p:pic>
        <p:nvPicPr>
          <p:cNvPr id="10" name="Picture 9"/>
          <p:cNvPicPr>
            <a:picLocks noChangeAspect="1"/>
          </p:cNvPicPr>
          <p:nvPr/>
        </p:nvPicPr>
        <p:blipFill>
          <a:blip r:embed="rId2"/>
          <a:stretch>
            <a:fillRect/>
          </a:stretch>
        </p:blipFill>
        <p:spPr>
          <a:xfrm>
            <a:off x="515620" y="1695450"/>
            <a:ext cx="3108960" cy="4206875"/>
          </a:xfrm>
          <a:prstGeom prst="rect">
            <a:avLst/>
          </a:prstGeom>
        </p:spPr>
      </p:pic>
      <p:sp>
        <p:nvSpPr>
          <p:cNvPr id="11" name="Text Box 10"/>
          <p:cNvSpPr txBox="1"/>
          <p:nvPr/>
        </p:nvSpPr>
        <p:spPr>
          <a:xfrm>
            <a:off x="4407535" y="1341755"/>
            <a:ext cx="1877695" cy="275590"/>
          </a:xfrm>
          <a:prstGeom prst="rect">
            <a:avLst/>
          </a:prstGeom>
          <a:noFill/>
        </p:spPr>
        <p:txBody>
          <a:bodyPr wrap="square" rtlCol="0">
            <a:spAutoFit/>
          </a:bodyPr>
          <a:p>
            <a:pPr marL="0" marR="0" lvl="0" indent="0" rtl="0">
              <a:lnSpc>
                <a:spcPct val="100000"/>
              </a:lnSpc>
              <a:spcBef>
                <a:spcPts val="0"/>
              </a:spcBef>
              <a:spcAft>
                <a:spcPts val="0"/>
              </a:spcAft>
              <a:buFont typeface="Arial" panose="020B0604020202020204" pitchFamily="34" charset="0"/>
              <a:buNone/>
            </a:pPr>
            <a:r>
              <a:rPr lang="en-US" altLang="en-IN" sz="1200" b="1" dirty="0">
                <a:latin typeface="Verdana" panose="020B0604030504040204" pitchFamily="34" charset="0"/>
                <a:ea typeface="Verdana" panose="020B0604030504040204" pitchFamily="34" charset="0"/>
                <a:sym typeface="+mn-ea"/>
              </a:rPr>
              <a:t>Testbench                                            </a:t>
            </a:r>
            <a:endParaRPr lang="en-US" sz="1200" b="1"/>
          </a:p>
        </p:txBody>
      </p:sp>
      <p:pic>
        <p:nvPicPr>
          <p:cNvPr id="12" name="Picture 11"/>
          <p:cNvPicPr>
            <a:picLocks noChangeAspect="1"/>
          </p:cNvPicPr>
          <p:nvPr/>
        </p:nvPicPr>
        <p:blipFill>
          <a:blip r:embed="rId3"/>
          <a:stretch>
            <a:fillRect/>
          </a:stretch>
        </p:blipFill>
        <p:spPr>
          <a:xfrm>
            <a:off x="7900670" y="1977390"/>
            <a:ext cx="3432810" cy="31940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Contribution</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err="1">
                <a:latin typeface="Verdana" panose="020B0604030504040204" pitchFamily="34" charset="0"/>
                <a:ea typeface="Verdana" panose="020B0604030504040204" pitchFamily="34" charset="0"/>
              </a:rPr>
              <a:t>Completed Implementatiuon Of RAM and DualPort RAM on FPGA.</a:t>
            </a:r>
            <a:endParaRPr lang="en-US" altLang="en-IN" dirty="0" err="1">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Completed Implementation of RAM,SRAM,DRAM, Dual Port RAM in Sytem Verilog(Vivado).</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endParaRPr lang="en-IN" b="1" dirty="0">
              <a:latin typeface="Verdana" panose="020B0604030504040204" pitchFamily="34" charset="0"/>
              <a:ea typeface="Verdana" panose="020B0604030504040204" pitchFamily="34" charset="0"/>
            </a:endParaRPr>
          </a:p>
          <a:p>
            <a:pPr lvl="3"/>
            <a:r>
              <a:rPr lang="en-IN" dirty="0">
                <a:latin typeface="Verdana" panose="020B0604030504040204" pitchFamily="34" charset="0"/>
                <a:ea typeface="Verdana" panose="020B0604030504040204" pitchFamily="34" charset="0"/>
              </a:rPr>
              <a:t>Key contributions: </a:t>
            </a:r>
            <a:r>
              <a:rPr lang="en-US" altLang="en-IN" dirty="0">
                <a:latin typeface="Verdana" panose="020B0604030504040204" pitchFamily="34" charset="0"/>
                <a:ea typeface="Verdana" panose="020B0604030504040204" pitchFamily="34" charset="0"/>
              </a:rPr>
              <a:t>C SanthiPriya</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Software Implementation of RAM,SRAM,Dual Port RAM</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rPr>
              <a:t>Documentation on Xilinx Vivado</a:t>
            </a:r>
            <a:endParaRPr lang="en-US" altLang="en-IN" dirty="0">
              <a:latin typeface="Verdana" panose="020B0604030504040204" pitchFamily="34" charset="0"/>
              <a:ea typeface="Verdana" panose="020B0604030504040204" pitchFamily="34" charset="0"/>
            </a:endParaRPr>
          </a:p>
          <a:p>
            <a:pPr marL="0" marR="0" lvl="3"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sym typeface="+mn-ea"/>
              </a:rPr>
              <a:t>Hardware Implementation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lvl="3"/>
            <a:r>
              <a:rPr lang="en-IN" dirty="0">
                <a:latin typeface="Verdana" panose="020B0604030504040204" pitchFamily="34" charset="0"/>
                <a:ea typeface="Verdana" panose="020B0604030504040204" pitchFamily="34" charset="0"/>
              </a:rPr>
              <a:t>Key contributions: </a:t>
            </a:r>
            <a:r>
              <a:rPr lang="en-US" altLang="en-IN" dirty="0">
                <a:latin typeface="Verdana" panose="020B0604030504040204" pitchFamily="34" charset="0"/>
                <a:ea typeface="Verdana" panose="020B0604030504040204" pitchFamily="34" charset="0"/>
              </a:rPr>
              <a:t>Pranitha M</a:t>
            </a:r>
            <a:r>
              <a:rPr lang="en-IN" dirty="0">
                <a:latin typeface="Verdana" panose="020B0604030504040204" pitchFamily="34" charset="0"/>
                <a:ea typeface="Verdana" panose="020B0604030504040204" pitchFamily="34" charset="0"/>
              </a:rPr>
              <a:t> </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Documentation</a:t>
            </a:r>
            <a:endParaRPr lang="en-IN" dirty="0">
              <a:latin typeface="Verdana" panose="020B0604030504040204" pitchFamily="34" charset="0"/>
              <a:ea typeface="Verdana" panose="020B0604030504040204" pitchFamily="34" charset="0"/>
            </a:endParaRPr>
          </a:p>
          <a:p>
            <a:pPr marL="0" marR="0" lvl="1" indent="-285750" rtl="0">
              <a:lnSpc>
                <a:spcPct val="100000"/>
              </a:lnSpc>
              <a:spcBef>
                <a:spcPts val="0"/>
              </a:spcBef>
              <a:spcAft>
                <a:spcPts val="0"/>
              </a:spcAft>
              <a:buFont typeface="Arial" panose="020B0604020202020204" pitchFamily="34" charset="0"/>
              <a:buChar char="•"/>
            </a:pPr>
            <a:r>
              <a:rPr lang="en-US" altLang="en-IN" dirty="0">
                <a:latin typeface="Verdana" panose="020B0604030504040204" pitchFamily="34" charset="0"/>
                <a:ea typeface="Verdana" panose="020B0604030504040204" pitchFamily="34" charset="0"/>
                <a:sym typeface="+mn-ea"/>
              </a:rPr>
              <a:t>Software Implementation of RAM,SRAM,Dual Port RAM on Xilinx Vivado</a:t>
            </a:r>
            <a:endParaRPr lang="en-US" altLang="en-IN" dirty="0">
              <a:latin typeface="Verdana" panose="020B0604030504040204" pitchFamily="34" charset="0"/>
              <a:ea typeface="Verdana" panose="020B0604030504040204" pitchFamily="34" charset="0"/>
              <a:sym typeface="+mn-ea"/>
            </a:endParaRPr>
          </a:p>
          <a:p>
            <a:pPr marL="0" marR="0" lvl="1"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lvl="3"/>
            <a:r>
              <a:rPr lang="en-IN" dirty="0">
                <a:latin typeface="Verdana" panose="020B0604030504040204" pitchFamily="34" charset="0"/>
                <a:ea typeface="Verdana" panose="020B0604030504040204" pitchFamily="34" charset="0"/>
              </a:rPr>
              <a:t>Key contributions: </a:t>
            </a:r>
            <a:r>
              <a:rPr lang="en-US" altLang="en-IN" dirty="0">
                <a:latin typeface="Verdana" panose="020B0604030504040204" pitchFamily="34" charset="0"/>
                <a:ea typeface="Verdana" panose="020B0604030504040204" pitchFamily="34" charset="0"/>
              </a:rPr>
              <a:t>N Keerthi</a:t>
            </a:r>
            <a:r>
              <a:rPr lang="en-IN" dirty="0">
                <a:latin typeface="Verdana" panose="020B0604030504040204" pitchFamily="34" charset="0"/>
                <a:ea typeface="Verdana" panose="020B0604030504040204" pitchFamily="34" charset="0"/>
              </a:rPr>
              <a:t> </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rPr>
              <a:t>Documentation</a:t>
            </a:r>
            <a:endParaRPr lang="en-US" altLang="en-IN" dirty="0">
              <a:latin typeface="Verdana" panose="020B0604030504040204" pitchFamily="34" charset="0"/>
              <a:ea typeface="Verdana" panose="020B0604030504040204" pitchFamily="34" charset="0"/>
            </a:endParaRPr>
          </a:p>
          <a:p>
            <a:pPr marL="0" lvl="1"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sym typeface="+mn-ea"/>
              </a:rPr>
              <a:t>Software Implementation of RAM,SRAM,Dual Port RAM on Xilinx Vivado</a:t>
            </a:r>
            <a:endParaRPr lang="en-US" altLang="en-IN" dirty="0">
              <a:latin typeface="Verdana" panose="020B0604030504040204" pitchFamily="34" charset="0"/>
              <a:ea typeface="Verdana" panose="020B0604030504040204" pitchFamily="34" charset="0"/>
              <a:sym typeface="+mn-ea"/>
            </a:endParaRPr>
          </a:p>
          <a:p>
            <a:pPr marL="285750" lvl="1"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Conclusion &amp; Future Work</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Summary and Conclusion </a:t>
            </a:r>
            <a:endParaRPr lang="en-IN" sz="1600"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A memory architecture allowing simultaneous access to two independent ports for read and write operations, improving performance in parallel processing applications.</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The RAM,SRAM,DRAM,Dual Port RAM was implemented using  System Verilog for hardware description.</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 System Verilog testbenches were utilized for functional verification.</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The design was synthesized and implemented on an FPGA to validate its functionality, ensuring proper timing, area, and power optimization.</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System Verilog-driven testbenches provided extensive validation.</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Test cases included boundary condition checks, simultaneous read-write operations, and fault injections.</a:t>
            </a:r>
            <a:endParaRPr lang="en-US" altLang="en-US"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b="1" dirty="0">
                <a:latin typeface="Verdana" panose="020B0604030504040204" pitchFamily="34" charset="0"/>
                <a:ea typeface="Verdana" panose="020B0604030504040204" pitchFamily="34" charset="0"/>
              </a:rPr>
              <a:t>Conclusion:</a:t>
            </a:r>
            <a:endParaRPr lang="en-US" altLang="en-US"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The project successfully implemented a reliable and efficient RAM on FPGA.</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System Verilog-driven testbenches ensured the design met functional and performance requirements.</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The RAM architecture is scalable for larger memory modules and adaptable to various FPGA platforms.</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sz="1600" b="1" dirty="0">
                <a:latin typeface="Verdana" panose="020B0604030504040204" pitchFamily="34" charset="0"/>
                <a:ea typeface="Verdana" panose="020B0604030504040204" pitchFamily="34" charset="0"/>
              </a:rPr>
              <a:t>Future </a:t>
            </a:r>
            <a:r>
              <a:rPr lang="en-IN" b="1" dirty="0">
                <a:latin typeface="Verdana" panose="020B0604030504040204" pitchFamily="34" charset="0"/>
                <a:ea typeface="Verdana" panose="020B0604030504040204" pitchFamily="34" charset="0"/>
              </a:rPr>
              <a:t>Work</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We aim to utilize advanced SystemVerilog features for design and verification.</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Future work will explore enhanced methodologies and tools within SystemVerilog.</a:t>
            </a: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Objective and Goals</a:t>
            </a:r>
            <a:endParaRPr dirty="0"/>
          </a:p>
        </p:txBody>
      </p:sp>
      <p:sp>
        <p:nvSpPr>
          <p:cNvPr id="3" name="Google Shape;120;p76"/>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0;p76"/>
          <p:cNvSpPr/>
          <p:nvPr/>
        </p:nvSpPr>
        <p:spPr>
          <a:xfrm>
            <a:off x="550545" y="3540125"/>
            <a:ext cx="2114550" cy="525780"/>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TextBox 32"/>
          <p:cNvSpPr txBox="1"/>
          <p:nvPr/>
        </p:nvSpPr>
        <p:spPr>
          <a:xfrm>
            <a:off x="807719" y="1268361"/>
            <a:ext cx="9943179" cy="2368550"/>
          </a:xfrm>
          <a:prstGeom prst="rect">
            <a:avLst/>
          </a:prstGeom>
          <a:noFill/>
        </p:spPr>
        <p:txBody>
          <a:bodyPr wrap="square" rtlCol="0">
            <a:spAutoFit/>
          </a:bodyPr>
          <a:lstStyle/>
          <a:p>
            <a:r>
              <a:rPr lang="en-US" altLang="en-US" dirty="0">
                <a:latin typeface="Verdana" panose="020B0604030504040204" pitchFamily="34" charset="0"/>
                <a:ea typeface="Verdana" panose="020B0604030504040204" pitchFamily="34" charset="0"/>
              </a:rPr>
              <a:t>1. </a:t>
            </a:r>
            <a:r>
              <a:rPr lang="en-US" altLang="en-US" b="1" dirty="0">
                <a:latin typeface="Verdana" panose="020B0604030504040204" pitchFamily="34" charset="0"/>
                <a:ea typeface="Verdana" panose="020B0604030504040204" pitchFamily="34" charset="0"/>
              </a:rPr>
              <a:t>Optimize Resource Utilization</a:t>
            </a:r>
            <a:r>
              <a:rPr lang="en-US" altLang="en-US" dirty="0">
                <a:latin typeface="Verdana" panose="020B0604030504040204" pitchFamily="34" charset="0"/>
                <a:ea typeface="Verdana" panose="020B0604030504040204" pitchFamily="34" charset="0"/>
              </a:rPr>
              <a:t>:  To Efficiently utilize FPGA hardware resources during the design and implementation process, ensuring minimal resource usage without compromising performance.</a:t>
            </a:r>
            <a:endParaRPr lang="en-US" altLang="en-US" dirty="0">
              <a:latin typeface="Verdana" panose="020B0604030504040204" pitchFamily="34" charset="0"/>
              <a:ea typeface="Verdana" panose="020B0604030504040204" pitchFamily="34" charset="0"/>
            </a:endParaRPr>
          </a:p>
          <a:p>
            <a:r>
              <a:rPr lang="en-US" altLang="en-US" dirty="0">
                <a:latin typeface="Verdana" panose="020B0604030504040204" pitchFamily="34" charset="0"/>
                <a:ea typeface="Verdana" panose="020B0604030504040204" pitchFamily="34" charset="0"/>
              </a:rPr>
              <a:t>2. </a:t>
            </a:r>
            <a:r>
              <a:rPr lang="en-US" altLang="en-US" b="1" dirty="0">
                <a:latin typeface="Verdana" panose="020B0604030504040204" pitchFamily="34" charset="0"/>
                <a:ea typeface="Verdana" panose="020B0604030504040204" pitchFamily="34" charset="0"/>
              </a:rPr>
              <a:t>Facilitate Comprehensive Verification</a:t>
            </a:r>
            <a:r>
              <a:rPr lang="en-US" altLang="en-US" dirty="0">
                <a:latin typeface="Verdana" panose="020B0604030504040204" pitchFamily="34" charset="0"/>
                <a:ea typeface="Verdana" panose="020B0604030504040204" pitchFamily="34" charset="0"/>
              </a:rPr>
              <a:t>:  To Use  Verilog/SystemVerilog-driven test benches to validate the design under various operational conditions, ensuring robustness and functionality in real-world applications.</a:t>
            </a:r>
            <a:endParaRPr lang="en-US" altLang="en-US" dirty="0">
              <a:latin typeface="Verdana" panose="020B0604030504040204" pitchFamily="34" charset="0"/>
              <a:ea typeface="Verdana" panose="020B0604030504040204" pitchFamily="34" charset="0"/>
            </a:endParaRPr>
          </a:p>
          <a:p>
            <a:r>
              <a:rPr lang="en-US" sz="1600" b="1" dirty="0" smtClean="0">
                <a:sym typeface="+mn-ea"/>
              </a:rPr>
              <a:t>3.To Support </a:t>
            </a:r>
            <a:r>
              <a:rPr lang="en-US" sz="1600" b="1" dirty="0">
                <a:sym typeface="+mn-ea"/>
              </a:rPr>
              <a:t>Independent Addressing</a:t>
            </a:r>
            <a:r>
              <a:rPr lang="en-US" sz="1600" dirty="0">
                <a:sym typeface="+mn-ea"/>
              </a:rPr>
              <a:t>: Allow each port to access different memory locations concurrently, providing flexibility and efficiency in complex data management tasks.</a:t>
            </a:r>
            <a:endParaRPr lang="en-US" sz="1600" dirty="0"/>
          </a:p>
          <a:p>
            <a:r>
              <a:rPr lang="en-US" sz="1600" b="1" dirty="0" smtClean="0">
                <a:sym typeface="+mn-ea"/>
              </a:rPr>
              <a:t>4.To Ensure </a:t>
            </a:r>
            <a:r>
              <a:rPr lang="en-US" sz="1600" b="1" dirty="0">
                <a:sym typeface="+mn-ea"/>
              </a:rPr>
              <a:t>Data Integrity</a:t>
            </a:r>
            <a:r>
              <a:rPr lang="en-US" sz="1600" dirty="0">
                <a:sym typeface="+mn-ea"/>
              </a:rPr>
              <a:t>: Develop mechanisms to handle read-write conflicts, ensuring consistent data integrity during simultaneous access to the same memory location</a:t>
            </a:r>
            <a:r>
              <a:rPr lang="en-US" dirty="0">
                <a:sym typeface="+mn-ea"/>
              </a:rPr>
              <a:t>.</a:t>
            </a:r>
            <a:endParaRPr lang="en-US" dirty="0"/>
          </a:p>
          <a:p>
            <a:endParaRPr lang="en-US" altLang="en-US" dirty="0">
              <a:latin typeface="Verdana" panose="020B0604030504040204" pitchFamily="34" charset="0"/>
              <a:ea typeface="Verdana" panose="020B0604030504040204" pitchFamily="34" charset="0"/>
            </a:endParaRPr>
          </a:p>
        </p:txBody>
      </p:sp>
      <p:sp>
        <p:nvSpPr>
          <p:cNvPr id="34" name="TextBox 33"/>
          <p:cNvSpPr txBox="1"/>
          <p:nvPr/>
        </p:nvSpPr>
        <p:spPr>
          <a:xfrm>
            <a:off x="807932" y="4162122"/>
            <a:ext cx="9943179" cy="1814830"/>
          </a:xfrm>
          <a:prstGeom prst="rect">
            <a:avLst/>
          </a:prstGeom>
          <a:noFill/>
        </p:spPr>
        <p:txBody>
          <a:bodyPr wrap="square" rtlCol="0">
            <a:spAutoFit/>
          </a:bodyPr>
          <a:lstStyle/>
          <a:p>
            <a:pPr marL="285750" indent="-285750">
              <a:buFont typeface="Arial" panose="020B0604020202020204" pitchFamily="34" charset="0"/>
              <a:buChar char="•"/>
            </a:pPr>
            <a:r>
              <a:rPr lang="en-US" altLang="en-US" b="1" dirty="0">
                <a:latin typeface="Verdana" panose="020B0604030504040204" pitchFamily="34" charset="0"/>
                <a:ea typeface="Verdana" panose="020B0604030504040204" pitchFamily="34" charset="0"/>
              </a:rPr>
              <a:t>Scalability</a:t>
            </a:r>
            <a:r>
              <a:rPr lang="en-US" altLang="en-US" dirty="0">
                <a:latin typeface="Verdana" panose="020B0604030504040204" pitchFamily="34" charset="0"/>
                <a:ea typeface="Verdana" panose="020B0604030504040204" pitchFamily="34" charset="0"/>
              </a:rPr>
              <a:t>: Develop a design that can be easily scaled for larger memory sizes or adapted for more advanced FPGA architectures.</a:t>
            </a:r>
            <a:endParaRPr lang="en-US" alt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altLang="en-US" b="1" dirty="0">
                <a:latin typeface="Verdana" panose="020B0604030504040204" pitchFamily="34" charset="0"/>
                <a:ea typeface="Verdana" panose="020B0604030504040204" pitchFamily="34" charset="0"/>
              </a:rPr>
              <a:t>Enhanced Verification:</a:t>
            </a:r>
            <a:r>
              <a:rPr lang="en-US" altLang="en-US" dirty="0">
                <a:latin typeface="Verdana" panose="020B0604030504040204" pitchFamily="34" charset="0"/>
                <a:ea typeface="Verdana" panose="020B0604030504040204" pitchFamily="34" charset="0"/>
              </a:rPr>
              <a:t> Utilize SystemVerilog's advanced features, such as constrained random verification and functional coverage, to thoroughly test and validate the design.</a:t>
            </a:r>
            <a:endParaRPr lang="en-US" alt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altLang="en-US" b="1" dirty="0">
                <a:latin typeface="Verdana" panose="020B0604030504040204" pitchFamily="34" charset="0"/>
                <a:ea typeface="Verdana" panose="020B0604030504040204" pitchFamily="34" charset="0"/>
              </a:rPr>
              <a:t>Documentation and Reporting</a:t>
            </a:r>
            <a:r>
              <a:rPr lang="en-US" altLang="en-US" dirty="0">
                <a:latin typeface="Verdana" panose="020B0604030504040204" pitchFamily="34" charset="0"/>
                <a:ea typeface="Verdana" panose="020B0604030504040204" pitchFamily="34" charset="0"/>
              </a:rPr>
              <a:t>: Provide clear documentation, including design methodology, simulation results, and insights for future enhancements.</a:t>
            </a:r>
            <a:endParaRPr lang="en-US" altLang="en-US"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panose="020B0604020202020204"/>
              <a:buNone/>
            </a:pPr>
            <a:r>
              <a:rPr lang="en-US" sz="11500" b="1" i="0" u="none" strike="noStrike" cap="none">
                <a:solidFill>
                  <a:srgbClr val="007069"/>
                </a:solidFill>
                <a:latin typeface="Open Sans" panose="020B0606030504020204"/>
                <a:ea typeface="Open Sans" panose="020B0606030504020204"/>
                <a:cs typeface="Open Sans" panose="020B0606030504020204"/>
                <a:sym typeface="Open Sans" panose="020B0606030504020204"/>
              </a:rPr>
              <a:t>THANK </a:t>
            </a:r>
            <a:r>
              <a:rPr lang="en-US" sz="11500" b="1" i="0" u="none" strike="noStrike" cap="none">
                <a:solidFill>
                  <a:srgbClr val="A5A5A5"/>
                </a:solidFill>
                <a:latin typeface="Open Sans" panose="020B0606030504020204"/>
                <a:ea typeface="Open Sans" panose="020B0606030504020204"/>
                <a:cs typeface="Open Sans" panose="020B0606030504020204"/>
                <a:sym typeface="Open Sans" panose="020B0606030504020204"/>
              </a:rPr>
              <a:t>YOU</a:t>
            </a:r>
            <a:endPara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1" dirty="0">
                <a:solidFill>
                  <a:srgbClr val="7F7F7F"/>
                </a:solidFill>
                <a:latin typeface="Open Sans" panose="020B0606030504020204"/>
                <a:ea typeface="Open Sans" panose="020B0606030504020204"/>
                <a:cs typeface="Open Sans" panose="020B0606030504020204"/>
                <a:sym typeface="Open Sans" panose="020B0606030504020204"/>
              </a:rPr>
              <a:t>Have a Great Day ! </a:t>
            </a:r>
            <a:endParaRPr sz="1400" b="0" i="0" u="none" strike="noStrike" cap="none" dirty="0">
              <a:solidFill>
                <a:srgbClr val="000000"/>
              </a:solidFill>
              <a:latin typeface="Aharoni" panose="02010803020104030203"/>
              <a:ea typeface="Aharoni" panose="02010803020104030203"/>
              <a:cs typeface="Aharoni" panose="02010803020104030203"/>
              <a:sym typeface="Aharoni" panose="020108030201040302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8" name="Google Shape;125;p3"/>
          <p:cNvSpPr txBox="1"/>
          <p:nvPr/>
        </p:nvSpPr>
        <p:spPr>
          <a:xfrm>
            <a:off x="452918" y="98710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t>
            </a:r>
            <a:r>
              <a:rPr lang="en-US" altLang="en-IN" dirty="0">
                <a:latin typeface="Verdana" panose="020B0604030504040204" pitchFamily="34" charset="0"/>
                <a:ea typeface="Verdana" panose="020B0604030504040204" pitchFamily="34" charset="0"/>
              </a:rPr>
              <a:t>h</a:t>
            </a:r>
            <a:r>
              <a:rPr lang="en-IN" dirty="0">
                <a:latin typeface="Verdana" panose="020B0604030504040204" pitchFamily="34" charset="0"/>
                <a:ea typeface="Verdana" panose="020B0604030504040204" pitchFamily="34" charset="0"/>
              </a:rPr>
              <a:t>ant Chart  - Milestones and Activities </a:t>
            </a:r>
            <a:endParaRPr lang="en-IN" dirty="0">
              <a:latin typeface="Verdana" panose="020B0604030504040204" pitchFamily="34" charset="0"/>
              <a:ea typeface="Verdana" panose="020B0604030504040204" pitchFamily="34" charset="0"/>
            </a:endParaRPr>
          </a:p>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5"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Plan (Clearly mention milestone for objectives under each reviews)</a:t>
            </a:r>
            <a:endParaRPr dirty="0"/>
          </a:p>
        </p:txBody>
      </p:sp>
      <p:pic>
        <p:nvPicPr>
          <p:cNvPr id="4" name="Picture 3"/>
          <p:cNvPicPr>
            <a:picLocks noChangeAspect="1"/>
          </p:cNvPicPr>
          <p:nvPr/>
        </p:nvPicPr>
        <p:blipFill>
          <a:blip r:embed="rId1"/>
          <a:stretch>
            <a:fillRect/>
          </a:stretch>
        </p:blipFill>
        <p:spPr>
          <a:xfrm>
            <a:off x="3328035" y="1637030"/>
            <a:ext cx="5537200" cy="40716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Literature Survey (Improved post minor project)</a:t>
            </a:r>
            <a:endParaRPr dirty="0"/>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Design and Verification of Dual Port RAM using System Verilog Methodology - 2019</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sym typeface="+mn-ea"/>
              </a:rPr>
              <a:t>Design and Implementation of Synchronous Dual Port Memory - 2024</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Verification Environment of Dual Port RAM - 2019</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Design and Verification of a Dual Port RAM Using UVM Methodology - </a:t>
            </a:r>
            <a:r>
              <a:rPr lang="en-US" altLang="en-US" dirty="0">
                <a:latin typeface="Verdana" panose="020B0604030504040204" pitchFamily="34" charset="0"/>
                <a:ea typeface="Verdana" panose="020B0604030504040204" pitchFamily="34" charset="0"/>
                <a:hlinkClick r:id="rId1" action="ppaction://hlinkfile"/>
              </a:rPr>
              <a:t>paper</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Understanding Asynchronous Dual-Port RAMs - </a:t>
            </a:r>
            <a:r>
              <a:rPr lang="en-US" altLang="en-US" dirty="0">
                <a:latin typeface="Verdana" panose="020B0604030504040204" pitchFamily="34" charset="0"/>
                <a:ea typeface="Verdana" panose="020B0604030504040204" pitchFamily="34" charset="0"/>
                <a:hlinkClick r:id="rId2" action="ppaction://hlinkfile"/>
              </a:rPr>
              <a:t>notes</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dirty="0">
                <a:latin typeface="Verdana" panose="020B0604030504040204" pitchFamily="34" charset="0"/>
                <a:ea typeface="Verdana" panose="020B0604030504040204" pitchFamily="34" charset="0"/>
              </a:rPr>
              <a:t>1.SystemVerilog Dual-Port RAM by KennethWilke:</a:t>
            </a:r>
            <a:endParaRPr lang="en-US" altLang="en-US"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dirty="0">
                <a:latin typeface="Verdana" panose="020B0604030504040204" pitchFamily="34" charset="0"/>
                <a:ea typeface="Verdana" panose="020B0604030504040204" pitchFamily="34" charset="0"/>
              </a:rPr>
              <a:t>GitHub Link: </a:t>
            </a:r>
            <a:r>
              <a:rPr lang="en-US" altLang="en-US" dirty="0">
                <a:latin typeface="Verdana" panose="020B0604030504040204" pitchFamily="34" charset="0"/>
                <a:ea typeface="Verdana" panose="020B0604030504040204" pitchFamily="34" charset="0"/>
                <a:hlinkClick r:id="rId3" action="ppaction://hlinkfile"/>
              </a:rPr>
              <a:t>Dual port-RAM</a:t>
            </a:r>
            <a:endParaRPr lang="en-US" altLang="en-US"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dirty="0">
                <a:latin typeface="Verdana" panose="020B0604030504040204" pitchFamily="34" charset="0"/>
                <a:ea typeface="Verdana" panose="020B0604030504040204" pitchFamily="34" charset="0"/>
              </a:rPr>
              <a:t>2.Dual-Port RAM by yashgupta26</a:t>
            </a: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altLang="en-IN" dirty="0">
                <a:latin typeface="Verdana" panose="020B0604030504040204" pitchFamily="34" charset="0"/>
                <a:ea typeface="Verdana" panose="020B0604030504040204" pitchFamily="34" charset="0"/>
              </a:rPr>
              <a:t>Github Link: </a:t>
            </a:r>
            <a:r>
              <a:rPr lang="en-US" altLang="en-IN" dirty="0">
                <a:latin typeface="Verdana" panose="020B0604030504040204" pitchFamily="34" charset="0"/>
                <a:ea typeface="Verdana" panose="020B0604030504040204" pitchFamily="34" charset="0"/>
                <a:hlinkClick r:id="rId4" action="ppaction://hlinkfile">
                  <a:extLst>
                    <a:ext uri="{DAF060AB-1E55-43B9-8AAB-6FB025537F2F}">
                      <wpsdc:hlinkClr xmlns:wpsdc="http://www.wps.cn/officeDocument/2017/drawingmlCustomData" val="0070C0"/>
                      <wpsdc:folHlinkClr xmlns:wpsdc="http://www.wps.cn/officeDocument/2017/drawingmlCustomData" val="0070C0"/>
                      <wpsdc:hlinkUnderline xmlns:wpsdc="http://www.wps.cn/officeDocument/2017/drawingmlCustomData" val="1"/>
                    </a:ext>
                  </a:extLst>
                </a:hlinkClick>
              </a:rPr>
              <a:t>DPRAM</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31305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Architecture  </a:t>
            </a:r>
            <a:endParaRPr dirty="0"/>
          </a:p>
        </p:txBody>
      </p:sp>
      <p:sp>
        <p:nvSpPr>
          <p:cNvPr id="2" name="Google Shape;125;p3"/>
          <p:cNvSpPr txBox="1"/>
          <p:nvPr/>
        </p:nvSpPr>
        <p:spPr>
          <a:xfrm>
            <a:off x="0" y="900430"/>
            <a:ext cx="11976100" cy="559244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sz="1200" dirty="0">
              <a:latin typeface="Verdana" panose="020B0604030504040204" pitchFamily="34" charset="0"/>
              <a:ea typeface="Verdana" panose="020B0604030504040204" pitchFamily="34" charset="0"/>
            </a:endParaRPr>
          </a:p>
          <a:p>
            <a:endParaRPr lang="en-IN" sz="1200"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endParaRPr lang="en-IN" sz="12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descr="image (1)"/>
          <p:cNvPicPr>
            <a:picLocks noChangeAspect="1"/>
          </p:cNvPicPr>
          <p:nvPr/>
        </p:nvPicPr>
        <p:blipFill>
          <a:blip r:embed="rId1"/>
          <a:stretch>
            <a:fillRect/>
          </a:stretch>
        </p:blipFill>
        <p:spPr>
          <a:xfrm>
            <a:off x="3297555" y="900430"/>
            <a:ext cx="4974590" cy="53111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Use Cases &amp; Testing</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r>
              <a:rPr lang="en-US" altLang="en-IN" b="1" dirty="0">
                <a:latin typeface="Verdana" panose="020B0604030504040204" pitchFamily="34" charset="0"/>
                <a:ea typeface="Verdana" panose="020B0604030504040204" pitchFamily="34" charset="0"/>
              </a:rPr>
              <a:t>:</a:t>
            </a:r>
            <a:endParaRPr lang="en-US" alt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b="1" dirty="0">
                <a:latin typeface="Verdana" panose="020B0604030504040204" pitchFamily="34" charset="0"/>
                <a:ea typeface="Verdana" panose="020B0604030504040204" pitchFamily="34" charset="0"/>
              </a:rPr>
              <a:t>Communication Systems</a:t>
            </a:r>
            <a:r>
              <a:rPr lang="en-US" altLang="en-US" dirty="0">
                <a:latin typeface="Verdana" panose="020B0604030504040204" pitchFamily="34" charset="0"/>
                <a:ea typeface="Verdana" panose="020B0604030504040204" pitchFamily="34" charset="0"/>
              </a:rPr>
              <a:t>: Ideal for buffering and queuing in high-speed networks, where concurrent data access is critical.</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b="1" dirty="0">
                <a:latin typeface="Verdana" panose="020B0604030504040204" pitchFamily="34" charset="0"/>
                <a:ea typeface="Verdana" panose="020B0604030504040204" pitchFamily="34" charset="0"/>
              </a:rPr>
              <a:t>Multi-Core Processors</a:t>
            </a:r>
            <a:r>
              <a:rPr lang="en-US" altLang="en-US" dirty="0">
                <a:latin typeface="Verdana" panose="020B0604030504040204" pitchFamily="34" charset="0"/>
                <a:ea typeface="Verdana" panose="020B0604030504040204" pitchFamily="34" charset="0"/>
              </a:rPr>
              <a:t>: Enables efficient data sharing between processors or cores in parallel computing environments.</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b="1" dirty="0">
                <a:latin typeface="Verdana" panose="020B0604030504040204" pitchFamily="34" charset="0"/>
                <a:ea typeface="Verdana" panose="020B0604030504040204" pitchFamily="34" charset="0"/>
              </a:rPr>
              <a:t>FPGA-Based Prototyping</a:t>
            </a:r>
            <a:r>
              <a:rPr lang="en-US" altLang="en-US" dirty="0">
                <a:latin typeface="Verdana" panose="020B0604030504040204" pitchFamily="34" charset="0"/>
                <a:ea typeface="Verdana" panose="020B0604030504040204" pitchFamily="34" charset="0"/>
              </a:rPr>
              <a:t>: Provides a reusable and scalable memory design for various FPGA-based development platforms.</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r>
              <a:rPr lang="en-US" altLang="en-IN" b="1" dirty="0">
                <a:latin typeface="Verdana" panose="020B0604030504040204" pitchFamily="34" charset="0"/>
                <a:ea typeface="Verdana" panose="020B0604030504040204" pitchFamily="34" charset="0"/>
              </a:rPr>
              <a:t>:</a:t>
            </a:r>
            <a:endParaRPr lang="en-US" alt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b="1" dirty="0">
                <a:latin typeface="Verdana" panose="020B0604030504040204" pitchFamily="34" charset="0"/>
                <a:ea typeface="Verdana" panose="020B0604030504040204" pitchFamily="34" charset="0"/>
              </a:rPr>
              <a:t>Basic Read/Write Operations:</a:t>
            </a:r>
            <a:endParaRPr lang="en-US" altLang="en-US"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Verify individual read and write operations for both ports.</a:t>
            </a:r>
            <a:endParaRPr lang="en-US" altLang="en-US"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dirty="0">
                <a:latin typeface="Verdana" panose="020B0604030504040204" pitchFamily="34" charset="0"/>
                <a:ea typeface="Verdana" panose="020B0604030504040204" pitchFamily="34" charset="0"/>
              </a:rPr>
              <a:t>Test for different data widths and memory addresses.</a:t>
            </a:r>
            <a:endParaRPr lang="en-US" altLang="en-US"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b="1" dirty="0">
                <a:latin typeface="Verdana" panose="020B0604030504040204" pitchFamily="34" charset="0"/>
                <a:ea typeface="Verdana" panose="020B0604030504040204" pitchFamily="34" charset="0"/>
              </a:rPr>
              <a:t>Simultaneous Access:</a:t>
            </a:r>
            <a:endParaRPr lang="en-US" altLang="en-US"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Test simultaneous read and write operations at different addresses.</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Check for data consistency when both ports access the same address.</a:t>
            </a:r>
            <a:endParaRPr lang="en-US" altLang="en-US"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b="1" dirty="0">
                <a:latin typeface="Verdana" panose="020B0604030504040204" pitchFamily="34" charset="0"/>
                <a:ea typeface="Verdana" panose="020B0604030504040204" pitchFamily="34" charset="0"/>
              </a:rPr>
              <a:t>Concurrent Operation:</a:t>
            </a:r>
            <a:endParaRPr lang="en-US" altLang="en-US"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Stress test with random read/write operations on both ports.</a:t>
            </a:r>
            <a:endParaRPr lang="en-US" altLang="en-US"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US" b="1" dirty="0">
                <a:latin typeface="Verdana" panose="020B0604030504040204" pitchFamily="34" charset="0"/>
                <a:ea typeface="Verdana" panose="020B0604030504040204" pitchFamily="34" charset="0"/>
              </a:rPr>
              <a:t>Reset and Initialization:</a:t>
            </a:r>
            <a:endParaRPr lang="en-US" altLang="en-US"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Verify correct memory initialization after a reset signal.</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rPr>
              <a:t>Check whether all memory locations are cleared or loaded with default values.</a:t>
            </a:r>
            <a:endParaRPr lang="en-US" alt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5" name="Rectangle 4"/>
          <p:cNvSpPr/>
          <p:nvPr/>
        </p:nvSpPr>
        <p:spPr>
          <a:xfrm>
            <a:off x="517236" y="1025236"/>
            <a:ext cx="10280072" cy="2677656"/>
          </a:xfrm>
          <a:prstGeom prst="rect">
            <a:avLst/>
          </a:prstGeom>
        </p:spPr>
        <p:txBody>
          <a:bodyPr wrap="square">
            <a:spAutoFit/>
          </a:bodyPr>
          <a:lstStyle/>
          <a:p>
            <a:r>
              <a:rPr lang="en-US" dirty="0" smtClean="0"/>
              <a:t>RAM  </a:t>
            </a:r>
            <a:r>
              <a:rPr lang="en-US" dirty="0"/>
              <a:t>is a type of computer memory that is used to store data that is actively being used or processed by the CPU. It's called "random access" because any byte of memory can be accessed without touching the preceding bytes, allowing for fast data retrieval. RAM is volatile memory, meaning it loses its contents when the power is turned off</a:t>
            </a:r>
            <a:r>
              <a:rPr lang="en-US" dirty="0" smtClean="0"/>
              <a:t>.</a:t>
            </a:r>
            <a:endParaRPr lang="en-US" dirty="0" smtClean="0"/>
          </a:p>
          <a:p>
            <a:endParaRPr lang="en-US" dirty="0"/>
          </a:p>
          <a:p>
            <a:r>
              <a:rPr lang="en-US" b="1" dirty="0"/>
              <a:t>Key Points about RAM:</a:t>
            </a:r>
            <a:endParaRPr lang="en-US" b="1" dirty="0"/>
          </a:p>
          <a:p>
            <a:r>
              <a:rPr lang="en-US" b="1" dirty="0"/>
              <a:t>Volatility</a:t>
            </a:r>
            <a:r>
              <a:rPr lang="en-US" dirty="0"/>
              <a:t>: RAM loses its data when the device is powered off.</a:t>
            </a:r>
            <a:endParaRPr lang="en-US" dirty="0"/>
          </a:p>
          <a:p>
            <a:r>
              <a:rPr lang="en-US" b="1" dirty="0"/>
              <a:t>Speed</a:t>
            </a:r>
            <a:r>
              <a:rPr lang="en-US" dirty="0"/>
              <a:t>: It's much faster than storage devices like SSDs or hard drives.</a:t>
            </a:r>
            <a:endParaRPr lang="en-US" dirty="0"/>
          </a:p>
          <a:p>
            <a:r>
              <a:rPr lang="en-US" b="1" dirty="0"/>
              <a:t>Types</a:t>
            </a:r>
            <a:r>
              <a:rPr lang="en-US" dirty="0"/>
              <a:t>: Common types include DRAM (Dynamic RAM) and SRAM (Static RAM).</a:t>
            </a:r>
            <a:endParaRPr lang="en-US" dirty="0"/>
          </a:p>
          <a:p>
            <a:r>
              <a:rPr lang="en-US" b="1" dirty="0"/>
              <a:t>Capacity</a:t>
            </a:r>
            <a:r>
              <a:rPr lang="en-US" dirty="0"/>
              <a:t>: The amount of RAM determines how much data can be processed at once. More RAM allows for more applications to run simultaneously and can improve system performance.</a:t>
            </a:r>
            <a:endParaRPr lang="en-US" dirty="0"/>
          </a:p>
          <a:p>
            <a:r>
              <a:rPr lang="en-US" b="1" dirty="0"/>
              <a:t>Use in Computing</a:t>
            </a:r>
            <a:r>
              <a:rPr lang="en-US" dirty="0"/>
              <a:t>: RAM is used by the operating system and applications to store and access data quickly. When your computer runs out of RAM, it may use a portion of the hard drive as "virtual memory," which is slower.</a:t>
            </a:r>
            <a:endParaRPr lang="en-US" dirty="0"/>
          </a:p>
        </p:txBody>
      </p:sp>
      <p:sp>
        <p:nvSpPr>
          <p:cNvPr id="6" name="AutoShape 2" descr="Memory | SpringerLin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AutoShape 4" descr="Memory | SpringerLin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2" name="AutoShape 2" descr="Block Diagram of RAM. | Download Scientific Diagra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4" name="AutoShape 4" descr="Block Diagram of RAM. | Download Scientific Diagram"/>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8" name="AutoShape 6" descr="Block Diagram of RAM. | Download Scientific Diagra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9" name="AutoShape 8" descr="Block Diagram of RAM. | Download Scientific Diagra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0" name="AutoShape 11" descr="Memory | SpringerLink"/>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036"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6530" y="4206412"/>
            <a:ext cx="2562225" cy="1896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descr="Random Access Memory (RAM) Verilog Code - Circuit Fe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682" y="3748736"/>
            <a:ext cx="5610226" cy="28051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62275" y="76200"/>
            <a:ext cx="4619625" cy="400110"/>
          </a:xfrm>
          <a:prstGeom prst="rect">
            <a:avLst/>
          </a:prstGeom>
          <a:noFill/>
        </p:spPr>
        <p:txBody>
          <a:bodyPr wrap="square" rtlCol="0">
            <a:spAutoFit/>
          </a:bodyPr>
          <a:lstStyle/>
          <a:p>
            <a:r>
              <a:rPr lang="en-US" b="1" dirty="0" smtClean="0"/>
              <a:t>          </a:t>
            </a:r>
            <a:r>
              <a:rPr lang="en-US" sz="2000" b="1" dirty="0" smtClean="0"/>
              <a:t>RAM </a:t>
            </a:r>
            <a:r>
              <a:rPr lang="en-US" sz="2000" b="1" dirty="0"/>
              <a:t>(Random Access </a:t>
            </a:r>
            <a:r>
              <a:rPr lang="en-US" sz="2000" b="1" dirty="0" smtClean="0"/>
              <a:t>Memory</a:t>
            </a:r>
            <a:r>
              <a:rPr lang="en-US" sz="2000" dirty="0" smtClean="0"/>
              <a:t>)</a:t>
            </a:r>
            <a:endParaRPr lang="en-IN"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1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306868"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a:t>
            </a:r>
            <a:r>
              <a:rPr lang="en-US" altLang="en-IN" b="1" dirty="0">
                <a:latin typeface="Verdana" panose="020B0604030504040204" pitchFamily="34" charset="0"/>
                <a:ea typeface="Verdana" panose="020B0604030504040204" pitchFamily="34" charset="0"/>
              </a:rPr>
              <a:t>(Verilog)</a:t>
            </a:r>
            <a:r>
              <a:rPr lang="en-IN" b="1" dirty="0">
                <a:latin typeface="Verdana" panose="020B0604030504040204" pitchFamily="34" charset="0"/>
                <a:ea typeface="Verdana" panose="020B0604030504040204" pitchFamily="34" charset="0"/>
              </a:rPr>
              <a:t>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IN" dirty="0">
                <a:latin typeface="Verdana" panose="020B0604030504040204" pitchFamily="34" charset="0"/>
                <a:ea typeface="Verdana" panose="020B0604030504040204" pitchFamily="34" charset="0"/>
              </a:rPr>
              <a:t>  </a:t>
            </a:r>
            <a:endParaRPr lang="en-US" alt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IN" b="1" dirty="0">
                <a:latin typeface="Verdana" panose="020B0604030504040204" pitchFamily="34" charset="0"/>
                <a:ea typeface="Verdana" panose="020B0604030504040204" pitchFamily="34" charset="0"/>
              </a:rPr>
              <a:t>RAM output waveform</a:t>
            </a:r>
            <a:endParaRPr lang="en-US" alt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IN" sz="1200" b="1" dirty="0">
                <a:latin typeface="Verdana" panose="020B0604030504040204" pitchFamily="34" charset="0"/>
                <a:ea typeface="Verdana" panose="020B0604030504040204" pitchFamily="34" charset="0"/>
              </a:rPr>
              <a:t>                                                  </a:t>
            </a:r>
            <a:endParaRPr lang="en-IN" sz="12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200" b="1" dirty="0">
              <a:latin typeface="Verdana" panose="020B0604030504040204" pitchFamily="34" charset="0"/>
              <a:ea typeface="Verdana" panose="020B0604030504040204" pitchFamily="34" charset="0"/>
            </a:endParaRPr>
          </a:p>
        </p:txBody>
      </p:sp>
      <p:pic>
        <p:nvPicPr>
          <p:cNvPr id="6" name="Picture 5"/>
          <p:cNvPicPr>
            <a:picLocks noChangeAspect="1"/>
          </p:cNvPicPr>
          <p:nvPr/>
        </p:nvPicPr>
        <p:blipFill>
          <a:blip r:embed="rId1"/>
          <a:stretch>
            <a:fillRect/>
          </a:stretch>
        </p:blipFill>
        <p:spPr>
          <a:xfrm>
            <a:off x="2945130" y="1423035"/>
            <a:ext cx="6302375" cy="2172970"/>
          </a:xfrm>
          <a:prstGeom prst="rect">
            <a:avLst/>
          </a:prstGeom>
        </p:spPr>
      </p:pic>
      <p:pic>
        <p:nvPicPr>
          <p:cNvPr id="2" name="Picture 1"/>
          <p:cNvPicPr>
            <a:picLocks noChangeAspect="1"/>
          </p:cNvPicPr>
          <p:nvPr/>
        </p:nvPicPr>
        <p:blipFill>
          <a:blip r:embed="rId2"/>
          <a:stretch>
            <a:fillRect/>
          </a:stretch>
        </p:blipFill>
        <p:spPr>
          <a:xfrm>
            <a:off x="3492500" y="3921125"/>
            <a:ext cx="6407150" cy="2402840"/>
          </a:xfrm>
          <a:prstGeom prst="rect">
            <a:avLst/>
          </a:prstGeom>
        </p:spPr>
      </p:pic>
      <p:sp>
        <p:nvSpPr>
          <p:cNvPr id="7" name="Text Box 6"/>
          <p:cNvSpPr txBox="1"/>
          <p:nvPr/>
        </p:nvSpPr>
        <p:spPr>
          <a:xfrm>
            <a:off x="793750" y="3898265"/>
            <a:ext cx="1948180" cy="306705"/>
          </a:xfrm>
          <a:prstGeom prst="rect">
            <a:avLst/>
          </a:prstGeom>
          <a:noFill/>
        </p:spPr>
        <p:txBody>
          <a:bodyPr wrap="square" rtlCol="0">
            <a:spAutoFit/>
          </a:bodyPr>
          <a:p>
            <a:r>
              <a:rPr lang="en-US" b="1"/>
              <a:t>SRAM waveform</a:t>
            </a:r>
            <a:endParaRPr lang="en-US"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3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IN" sz="1200" b="1" dirty="0">
                <a:latin typeface="Verdana" panose="020B0604030504040204" pitchFamily="34" charset="0"/>
                <a:ea typeface="Verdana" panose="020B0604030504040204" pitchFamily="34" charset="0"/>
              </a:rPr>
              <a:t>     RAM  Verilog code                                             Testbech</a:t>
            </a:r>
            <a:endParaRPr lang="en-US" altLang="en-IN" sz="12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r>
              <a:rPr lang="en-US" altLang="en-IN" sz="1200" b="1" dirty="0">
                <a:latin typeface="Verdana" panose="020B0604030504040204" pitchFamily="34" charset="0"/>
                <a:ea typeface="Verdana" panose="020B0604030504040204" pitchFamily="34" charset="0"/>
              </a:rPr>
              <a:t>                                          </a:t>
            </a:r>
            <a:endParaRPr lang="en-IN" sz="1200"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200" b="1" dirty="0">
              <a:latin typeface="Verdana" panose="020B0604030504040204" pitchFamily="34" charset="0"/>
              <a:ea typeface="Verdana" panose="020B0604030504040204" pitchFamily="34"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0125" y="1675765"/>
            <a:ext cx="3129280"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380" y="1675765"/>
            <a:ext cx="3167380" cy="450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928" y="2176434"/>
            <a:ext cx="2320966" cy="250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ags/tag1.xml><?xml version="1.0" encoding="utf-8"?>
<p:tagLst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070C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8734</Words>
  <Application>WPS Presentation</Application>
  <PresentationFormat>Widescreen</PresentationFormat>
  <Paragraphs>304</Paragraphs>
  <Slides>20</Slides>
  <Notes>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SimSun</vt:lpstr>
      <vt:lpstr>Wingdings</vt:lpstr>
      <vt:lpstr>Arial</vt:lpstr>
      <vt:lpstr>Open Sans</vt:lpstr>
      <vt:lpstr>Calibri</vt:lpstr>
      <vt:lpstr>Poppins SemiBold</vt:lpstr>
      <vt:lpstr>Aharoni</vt:lpstr>
      <vt:lpstr>Plus Jakarta Sans</vt:lpstr>
      <vt:lpstr>Montserrat Medium</vt:lpstr>
      <vt:lpstr>Verdana</vt:lpstr>
      <vt:lpstr>Montserrat</vt:lpstr>
      <vt:lpstr>Verdana</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GITAM</dc:creator>
  <cp:lastModifiedBy>WPS_1726156359</cp:lastModifiedBy>
  <cp:revision>45</cp:revision>
  <dcterms:created xsi:type="dcterms:W3CDTF">2022-05-23T07:15:00Z</dcterms:created>
  <dcterms:modified xsi:type="dcterms:W3CDTF">2025-03-19T05:07:11Z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E8B3EE954A05483BB927B6708E2D76DC_13</vt:lpwstr>
  </property>
  <property fmtid="{D5CDD505-2E9C-101B-9397-08002B2CF9AE}" pid="3" name="KSOProductBuildVer">
    <vt:lpwstr>1033-12.2.0.20326</vt:lpwstr>
  </property>
</Properties>
</file>